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0000CC"/>
    <a:srgbClr val="C80064"/>
    <a:srgbClr val="C33A1F"/>
    <a:srgbClr val="FF2549"/>
    <a:srgbClr val="007033"/>
    <a:srgbClr val="003635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 snapToGrid="0">
      <p:cViewPr varScale="1">
        <p:scale>
          <a:sx n="144" d="100"/>
          <a:sy n="144" d="100"/>
        </p:scale>
        <p:origin x="65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2826" y="2352366"/>
            <a:ext cx="7005484" cy="149696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739" y="1224114"/>
            <a:ext cx="7382308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290705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27356"/>
            <a:ext cx="8246070" cy="345112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762" y="318046"/>
            <a:ext cx="648956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510" y="1069258"/>
            <a:ext cx="6511411" cy="361923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24215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7764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5003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7764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5003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567" y="2411361"/>
            <a:ext cx="6961239" cy="2639962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 smtClean="0"/>
              <a:t>                          СРЕДНО УЧИЛИЩЕ </a:t>
            </a:r>
            <a:br>
              <a:rPr lang="bg-BG" sz="2800" dirty="0" smtClean="0"/>
            </a:br>
            <a:r>
              <a:rPr lang="bg-BG" sz="2800" dirty="0" smtClean="0"/>
              <a:t>                           „ГЕОРГИ ИЗМИРЛИЕВ“</a:t>
            </a:r>
            <a:br>
              <a:rPr lang="bg-BG" sz="2800" dirty="0" smtClean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4000" dirty="0" smtClean="0"/>
              <a:t>ОТЧЕТ </a:t>
            </a:r>
            <a:r>
              <a:rPr lang="bg-BG" sz="4000" dirty="0" smtClean="0"/>
              <a:t>НА ДЕЛЕГИРАНИЯ </a:t>
            </a:r>
            <a:r>
              <a:rPr lang="bg-BG" sz="4000" dirty="0" smtClean="0"/>
              <a:t>БЮДЖЕТА </a:t>
            </a:r>
            <a:r>
              <a:rPr lang="bg-BG" sz="4000" dirty="0" smtClean="0"/>
              <a:t>01.-03.2020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702" y="1113499"/>
            <a:ext cx="7034981" cy="730043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Кабинет по ИСТОРИЯ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394225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по ИСТОРИЯ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206756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по ИСТОРИЯ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135685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по </a:t>
            </a:r>
            <a:r>
              <a:rPr lang="bg-BG" dirty="0" smtClean="0"/>
              <a:t>ГЕОГРАФИЯ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23746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по ГЕОГРАФИЯ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246101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по ГЕОГРАФИЯ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2109963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по </a:t>
            </a:r>
            <a:r>
              <a:rPr lang="bg-BG" dirty="0" smtClean="0"/>
              <a:t>БЕЛ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244327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по БЕЛ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28941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по БЕЛ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165325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</a:t>
            </a:r>
            <a:r>
              <a:rPr lang="bg-BG" dirty="0" smtClean="0"/>
              <a:t>по МАТЕМАТИКА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130310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effectLst/>
              </a:rPr>
              <a:t>СУ „ГЕОРГИ ИЗМИРЛИЕВ“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bg-BG" alt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БЮДЖЕТ </a:t>
            </a:r>
            <a:r>
              <a:rPr lang="bg-BG" altLang="en-U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2020</a:t>
            </a:r>
            <a:endParaRPr lang="bg-BG" altLang="en-US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marL="4572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altLang="en-US" sz="21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</a:t>
            </a:r>
            <a:r>
              <a:rPr lang="bg-BG" altLang="en-US" sz="21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УТВЪРДЕН СЪС ЗАПОВЕД  РД 08 – </a:t>
            </a:r>
            <a:r>
              <a:rPr lang="bg-BG" altLang="en-US" sz="21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765/ 17.03.2020г</a:t>
            </a:r>
            <a:r>
              <a:rPr lang="bg-BG" altLang="en-US" sz="21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.</a:t>
            </a:r>
            <a:endParaRPr lang="en-US" altLang="en-US" sz="21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ctr">
              <a:buFont typeface="Georgia" pitchFamily="18" charset="0"/>
              <a:buNone/>
              <a:defRPr/>
            </a:pPr>
            <a:r>
              <a:rPr lang="bg-BG" sz="2100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  На основание чл.44,ал.1,т.1,т.5 и ал.2 от ЗМСМА,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 т. 23 от Решение 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№57от 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Протокол №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bg-BG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Georgia" pitchFamily="18" charset="0"/>
              <a:buNone/>
              <a:defRPr/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 от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30.01.2020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г. на Общински съвет – Горна Оряховица,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 утвърдени формули за разпределението на бюджетите в делегираните от държавата дейности на функция „Образование” със заповед 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на Кмета на Общината № </a:t>
            </a:r>
            <a:r>
              <a:rPr lang="bg-BG" dirty="0" smtClean="0">
                <a:solidFill>
                  <a:schemeClr val="tx2">
                    <a:lumMod val="50000"/>
                  </a:schemeClr>
                </a:solidFill>
              </a:rPr>
              <a:t>612/ </a:t>
            </a: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28.02.2019 година 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bg-BG" dirty="0">
                <a:solidFill>
                  <a:schemeClr val="tx2">
                    <a:lumMod val="50000"/>
                  </a:schemeClr>
                </a:solidFill>
              </a:rPr>
              <a:t>и чл.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259 ал.1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ЗПУО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по </a:t>
            </a:r>
            <a:r>
              <a:rPr lang="bg-BG" dirty="0" smtClean="0"/>
              <a:t>МАТЕМАТИКА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311989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Кабинет </a:t>
            </a:r>
            <a:r>
              <a:rPr lang="bg-BG" dirty="0" smtClean="0"/>
              <a:t>по МАТЕМАТИКА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1" y="1327150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335675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СУ ГЕОРГИ ИЗМИРЛИЕВ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000" dirty="0" smtClean="0">
                <a:solidFill>
                  <a:srgbClr val="00B050"/>
                </a:solidFill>
              </a:rPr>
              <a:t>Спазват се договореностите по КТД в системата на образованието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2000" i="1" dirty="0" smtClean="0">
                <a:solidFill>
                  <a:srgbClr val="00B050"/>
                </a:solidFill>
              </a:rPr>
              <a:t>В периода следващ отчетния следва да се изплатят средства за представително облекло / </a:t>
            </a:r>
            <a:r>
              <a:rPr lang="bg-BG" sz="1600" i="1" dirty="0" smtClean="0">
                <a:solidFill>
                  <a:srgbClr val="00B050"/>
                </a:solidFill>
              </a:rPr>
              <a:t>изплатени към датата на представяне на отчета/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600" i="1" dirty="0" smtClean="0">
                <a:solidFill>
                  <a:srgbClr val="00B050"/>
                </a:solidFill>
              </a:rPr>
              <a:t> ДТВ за 24 май  </a:t>
            </a:r>
            <a:r>
              <a:rPr lang="bg-BG" sz="2000" i="1" dirty="0" smtClean="0">
                <a:solidFill>
                  <a:srgbClr val="00B050"/>
                </a:solidFill>
              </a:rPr>
              <a:t>и всички видове допълнителни и социални плащания </a:t>
            </a:r>
          </a:p>
          <a:p>
            <a:pPr marL="0" indent="0" algn="ctr">
              <a:buNone/>
            </a:pPr>
            <a:r>
              <a:rPr lang="bg-BG" sz="2000" dirty="0" smtClean="0">
                <a:solidFill>
                  <a:srgbClr val="00B050"/>
                </a:solidFill>
              </a:rPr>
              <a:t>СУ „Георги </a:t>
            </a:r>
            <a:r>
              <a:rPr lang="bg-BG" sz="2000" dirty="0" err="1" smtClean="0">
                <a:solidFill>
                  <a:srgbClr val="00B050"/>
                </a:solidFill>
              </a:rPr>
              <a:t>Измирлиев“завършва</a:t>
            </a:r>
            <a:r>
              <a:rPr lang="bg-BG" sz="2000" dirty="0" smtClean="0">
                <a:solidFill>
                  <a:srgbClr val="00B050"/>
                </a:solidFill>
              </a:rPr>
              <a:t> първото тримесечие на 2020 г. в отлично финансово състояние, което осигурява спокойна и ползотворна работа </a:t>
            </a:r>
          </a:p>
          <a:p>
            <a:pPr marL="0" indent="0" algn="ctr">
              <a:buNone/>
            </a:pPr>
            <a:r>
              <a:rPr lang="bg-BG" sz="2000" dirty="0" smtClean="0">
                <a:solidFill>
                  <a:srgbClr val="00B050"/>
                </a:solidFill>
              </a:rPr>
              <a:t>и постигане целите на организацията.</a:t>
            </a:r>
          </a:p>
          <a:p>
            <a:pPr marL="0" indent="0">
              <a:buNone/>
            </a:pPr>
            <a:r>
              <a:rPr lang="bg-BG" sz="2000" b="1" dirty="0" smtClean="0">
                <a:solidFill>
                  <a:srgbClr val="00B050"/>
                </a:solidFill>
              </a:rPr>
              <a:t>Криси Аврамова</a:t>
            </a:r>
            <a:endParaRPr lang="bg-BG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bg-BG" sz="2000" dirty="0" smtClean="0">
                <a:solidFill>
                  <a:srgbClr val="00B050"/>
                </a:solidFill>
              </a:rPr>
              <a:t>Директор на СУ „Георги Измирлиев“</a:t>
            </a:r>
          </a:p>
          <a:p>
            <a:endParaRPr lang="bg-BG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bg-BG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3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СУ „ГЕОРГИ ИЗМИРЛИЕВ“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1600" b="1" dirty="0" smtClean="0">
                <a:solidFill>
                  <a:srgbClr val="002060"/>
                </a:solidFill>
              </a:rPr>
              <a:t>СТАНДАРТИ  БЮДЖЕТ 2020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 ИНСТИТУЦИЯ                                 1       Х        46 116                    46 116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БРОЙ ПАРАЛЕЛКИ                        37      Х            9807                 362 877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БРОЙ УЧЕНИЦИ                           901      Х           1933              1 741 227 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ЦДО ГРУПИ                                     12      Х           2128                    25 535 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БРОЙ УЧЕНИЦИ ЦДО                  303     Х              832                 252 208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ИНДИВИДУАЛНА ФОРМА             2      Х           5 201                  10 402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САМОСТОЯТЕЛНА ФОРМА            1      Х              632                       632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МТБ                                                  901     Х                 25                  22 525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ХРАНЕНЕ 1-4 КЛАС                         380    Х                94                  35 720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ЗАНИМАНИЯ ПО ИНТЕРЕСИ        901    Х                30                  27 030</a:t>
            </a:r>
          </a:p>
          <a:p>
            <a:pPr>
              <a:buAutoNum type="arabicPeriod"/>
            </a:pPr>
            <a:r>
              <a:rPr lang="bg-BG" sz="1600" b="1" dirty="0" smtClean="0">
                <a:solidFill>
                  <a:srgbClr val="002060"/>
                </a:solidFill>
              </a:rPr>
              <a:t>СТИПЕНДИИ                                    220    Х                 87                  19 140</a:t>
            </a:r>
          </a:p>
          <a:p>
            <a:pPr>
              <a:buAutoNum type="arabicPeriod"/>
            </a:pP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СУ „ГЕОРГИ ИЗМИРЛИЕВ“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b="1" u="sng" dirty="0">
                <a:solidFill>
                  <a:srgbClr val="002060"/>
                </a:solidFill>
              </a:rPr>
              <a:t>ДРУГИ  ПРИХОДИ, ОЧАКВАНИ  ПРЕЗ </a:t>
            </a:r>
            <a:r>
              <a:rPr lang="bg-BG" b="1" u="sng" dirty="0" smtClean="0">
                <a:solidFill>
                  <a:srgbClr val="002060"/>
                </a:solidFill>
              </a:rPr>
              <a:t>2020 </a:t>
            </a:r>
            <a:endParaRPr lang="bg-BG" b="1" u="sng" dirty="0">
              <a:solidFill>
                <a:srgbClr val="002060"/>
              </a:solidFill>
            </a:endParaRPr>
          </a:p>
          <a:p>
            <a:pPr>
              <a:buNone/>
            </a:pPr>
            <a:endParaRPr lang="bg-BG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rgbClr val="002060"/>
                </a:solidFill>
              </a:rPr>
              <a:t>ПРИХОДИ ОТ ОТДАДЕНО ПОД НАЕМ ИМУЩЕСТВО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rgbClr val="002060"/>
                </a:solidFill>
              </a:rPr>
              <a:t>6 444 ЛВ.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rgbClr val="002060"/>
                </a:solidFill>
              </a:rPr>
              <a:t>ЦЕЛЕВИ ПРИХОДИ ЗА ЦЕЛЕВИ РАЗХОДИ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b="1" dirty="0">
                <a:solidFill>
                  <a:srgbClr val="002060"/>
                </a:solidFill>
              </a:rPr>
              <a:t>ДРУГИ НЕПРЕДВИДЕНИ</a:t>
            </a:r>
          </a:p>
          <a:p>
            <a:pPr>
              <a:buFontTx/>
              <a:buChar char="-"/>
            </a:pPr>
            <a:endParaRPr lang="bg-BG" b="1" dirty="0">
              <a:solidFill>
                <a:srgbClr val="002060"/>
              </a:solidFill>
            </a:endParaRPr>
          </a:p>
          <a:p>
            <a:endParaRPr lang="bg-B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СУ „ГЕОРГИ ИЗМИРЛИЕВ“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30" y="1371600"/>
            <a:ext cx="8524154" cy="36747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g-BG" dirty="0"/>
              <a:t> </a:t>
            </a:r>
            <a:r>
              <a:rPr lang="bg-BG" sz="5400" dirty="0">
                <a:solidFill>
                  <a:schemeClr val="bg1"/>
                </a:solidFill>
              </a:rPr>
              <a:t>РАЗХОДНА ЧАСТ НА БЮДЖЕТ  2019</a:t>
            </a:r>
          </a:p>
          <a:p>
            <a:pPr>
              <a:buNone/>
            </a:pPr>
            <a:r>
              <a:rPr lang="bg-BG" sz="5400" dirty="0" smtClean="0">
                <a:solidFill>
                  <a:schemeClr val="bg1"/>
                </a:solidFill>
              </a:rPr>
              <a:t>Р</a:t>
            </a:r>
            <a:r>
              <a:rPr lang="bg-BG" sz="4000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РАЗХОДИ </a:t>
            </a:r>
            <a:r>
              <a:rPr lang="bg-BG" sz="4000" b="1" u="sng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ЗА ЗАПЛАТИ, ОБЕЗЩЕТЕНИЯ И ОСИГУРИТЕЛНИ </a:t>
            </a:r>
            <a:r>
              <a:rPr lang="bg-BG" sz="4000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ВНОСКИ                              ПЛАН 2020                   ИЗПЪЛНЕНИЕ 31.03.2020</a:t>
            </a:r>
            <a:endParaRPr lang="bg-BG" sz="4000" b="1" u="sng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sz="40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sz="4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§01-00  Заплати и възнаграждения за персонала                                                        </a:t>
            </a:r>
            <a:r>
              <a:rPr lang="bg-BG" sz="4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             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</a:t>
            </a:r>
            <a:r>
              <a:rPr lang="bg-BG" sz="4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1 581 437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  </a:t>
            </a:r>
            <a:r>
              <a:rPr lang="bg-BG" sz="4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                              263 241</a:t>
            </a:r>
            <a:endParaRPr lang="bg-BG" sz="4000" dirty="0">
              <a:solidFill>
                <a:srgbClr val="0000CC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sz="4000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sz="4000" b="1" dirty="0" smtClean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sz="4000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</a:t>
            </a:r>
            <a:r>
              <a:rPr lang="bg-BG" sz="4000" b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02- 00  Други възнаграждения и плащания на персонала           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          </a:t>
            </a:r>
            <a:r>
              <a:rPr lang="bg-BG" sz="4000" b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                             </a:t>
            </a:r>
            <a:r>
              <a:rPr lang="bg-BG" sz="4000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98 890                                                          3 147</a:t>
            </a:r>
            <a:endParaRPr lang="bg-BG" sz="4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sz="4000" i="1" dirty="0" smtClean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§02-02 Възнаграждения по извънтрудови правоотношения                                                                              1 721                                                          1 147</a:t>
            </a:r>
            <a:endParaRPr lang="bg-BG" sz="4000" i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</a:t>
            </a:r>
            <a:r>
              <a:rPr lang="bg-BG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02-05 Изплатени суми от СБКО, за облекло и други на персонала, с </a:t>
            </a: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х-р </a:t>
            </a:r>
            <a:r>
              <a:rPr lang="bg-BG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на </a:t>
            </a: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възнаграждения                   32 400                                                                0                              </a:t>
            </a:r>
            <a:r>
              <a:rPr lang="en-US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                                                                   </a:t>
            </a:r>
            <a:endParaRPr lang="bg-BG" sz="4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</a:t>
            </a:r>
            <a:r>
              <a:rPr lang="bg-BG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02- 08 Обезщетения на персонала с характер на възнаграждения                                                              </a:t>
            </a: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54 769                                                                0                                                    </a:t>
            </a:r>
            <a:endParaRPr lang="bg-BG" sz="4000" dirty="0" smtClean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 </a:t>
            </a:r>
            <a:r>
              <a:rPr lang="bg-BG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02-09  Други плащания и възнаграждения                                                                                                        </a:t>
            </a: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10 000                                                          2000</a:t>
            </a:r>
            <a:endParaRPr lang="bg-BG" sz="4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sz="4000" b="1" dirty="0" smtClean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sz="4000" b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sz="4000" b="1" dirty="0" smtClean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sz="4000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 </a:t>
            </a:r>
            <a:r>
              <a:rPr lang="bg-BG" sz="4000" b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05-00 Задължителни осигурителни вноски   от работодатели                                                               </a:t>
            </a:r>
            <a:r>
              <a:rPr lang="bg-BG" sz="4000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371 326                                                      58 176</a:t>
            </a:r>
            <a:endParaRPr lang="bg-BG" sz="4000" b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bg-BG" sz="4000" i="1" dirty="0" smtClean="0">
              <a:solidFill>
                <a:srgbClr val="0000CC"/>
              </a:solidFill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bg-BG" sz="4000" i="1" dirty="0" smtClean="0">
                <a:solidFill>
                  <a:srgbClr val="0000CC"/>
                </a:solidFill>
              </a:rPr>
              <a:t>§ </a:t>
            </a:r>
            <a:r>
              <a:rPr lang="bg-BG" sz="4000" i="1" dirty="0">
                <a:solidFill>
                  <a:srgbClr val="0000CC"/>
                </a:solidFill>
              </a:rPr>
              <a:t>05- 01 ДОО                                                                                                                                                                          </a:t>
            </a:r>
            <a:r>
              <a:rPr lang="bg-BG" sz="4000" i="1" dirty="0" smtClean="0">
                <a:solidFill>
                  <a:srgbClr val="0000CC"/>
                </a:solidFill>
              </a:rPr>
              <a:t>   180 015                                                           29 248</a:t>
            </a:r>
            <a:endParaRPr lang="bg-BG" sz="4000" i="1" dirty="0">
              <a:solidFill>
                <a:srgbClr val="0000CC"/>
              </a:solidFill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</a:t>
            </a:r>
            <a:r>
              <a:rPr lang="bg-BG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05-52 Учителски пенсионен фонд                                       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                                                       </a:t>
            </a:r>
            <a:r>
              <a:rPr lang="bg-BG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</a:t>
            </a: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     59 432                                                        9589</a:t>
            </a:r>
            <a:endParaRPr lang="bg-BG" sz="4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 </a:t>
            </a:r>
            <a:r>
              <a:rPr lang="bg-BG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05-60 ЗОВ                                                                                                                                                       </a:t>
            </a: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79 128                                                     12 423</a:t>
            </a:r>
            <a:endParaRPr lang="bg-BG" sz="4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 </a:t>
            </a:r>
            <a:r>
              <a:rPr lang="bg-BG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05 -80 Универсален пенсионен фонд                                                                                       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</a:t>
            </a:r>
            <a:r>
              <a:rPr lang="bg-BG" sz="4000" i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               </a:t>
            </a:r>
            <a:r>
              <a:rPr lang="bg-BG" sz="4000" i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52 751                                                       6 916</a:t>
            </a:r>
            <a:endParaRPr lang="bg-BG" sz="4000" i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algn="ctr"/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СУ „ГЕОРГИ ИЗМИРЛИЕВ“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71600"/>
            <a:ext cx="8246070" cy="340687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bg-BG" dirty="0"/>
              <a:t> </a:t>
            </a:r>
            <a:r>
              <a:rPr lang="bg-BG" sz="5400" dirty="0">
                <a:solidFill>
                  <a:schemeClr val="bg1"/>
                </a:solidFill>
              </a:rPr>
              <a:t>РАЗХОДНА ЧАСТ НА БЮДЖЕТ  </a:t>
            </a:r>
            <a:r>
              <a:rPr lang="bg-BG" sz="5400" dirty="0" smtClean="0">
                <a:solidFill>
                  <a:schemeClr val="bg1"/>
                </a:solidFill>
              </a:rPr>
              <a:t>2</a:t>
            </a:r>
          </a:p>
          <a:p>
            <a:pPr>
              <a:buNone/>
            </a:pPr>
            <a:r>
              <a:rPr lang="bg-BG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РАЗХОДИ </a:t>
            </a:r>
            <a:r>
              <a:rPr lang="bg-BG" b="1" u="sng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ЗА </a:t>
            </a:r>
            <a:r>
              <a:rPr lang="bg-BG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ИЗДРЪЖКА                                                                                                                                            ПЛАН 2020                      ИЗПЪЛНЕНИЕ 31.03.2020</a:t>
            </a:r>
            <a:endParaRPr lang="bg-BG" b="1" u="sng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endParaRPr lang="bg-BG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§10 – 11 ХРАНА                                                                                                                      </a:t>
            </a:r>
            <a:r>
              <a:rPr lang="bg-BG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                                          36 000                                             10 353</a:t>
            </a:r>
            <a:endParaRPr lang="bg-BG" b="1" dirty="0">
              <a:solidFill>
                <a:srgbClr val="0000CC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 10-13 РАБОТНО ОБЛЕКЛО                                                                                                                                                   4 500                                                       0</a:t>
            </a:r>
            <a:endParaRPr lang="bg-BG" b="1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b="1" dirty="0" smtClean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</a:t>
            </a:r>
            <a:r>
              <a:rPr lang="bg-BG" b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10-14 УЧЕБНИ МАТЕРИАЛИ И ПОМАГАЛА                                                                                                                70 000                                                 6 959</a:t>
            </a:r>
            <a:endParaRPr lang="bg-BG" b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b="1" dirty="0" smtClean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</a:t>
            </a:r>
            <a:r>
              <a:rPr lang="bg-BG" b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10-15 МАТЕРИАЛИ                                                                                                                                                                 86 053                                             15 0434                        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                                                                   </a:t>
            </a:r>
            <a:endParaRPr lang="bg-BG" b="1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b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</a:t>
            </a:r>
            <a:r>
              <a:rPr lang="bg-BG" b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10-16 ВОДА, ГОРИВА И ЕЛ.ЕНЕРГИЯ                                                                                                                             115 612                                              33 840                                                                                                         </a:t>
            </a:r>
            <a:endParaRPr lang="bg-BG" b="1" dirty="0" smtClean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b="1" dirty="0" smtClean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 10-20 ВЪНШНИ УСЛУГИ                                                                                                                                                      85 931                                               19 561</a:t>
            </a:r>
            <a:endParaRPr lang="bg-BG" b="1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b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10-30 ТЕКУЩ РЕМОНТ                                                                                                                                                          30 000                                              13 200</a:t>
            </a:r>
            <a:endParaRPr lang="bg-BG" b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endParaRPr lang="bg-BG" b="1" dirty="0">
              <a:solidFill>
                <a:srgbClr val="0000CC"/>
              </a:solidFill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bg-BG" b="1" dirty="0">
                <a:solidFill>
                  <a:srgbClr val="0000CC"/>
                </a:solidFill>
              </a:rPr>
              <a:t>§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10-51 КОМАНДИРОВКИ                                                                                                                                                           1 500                                                    28</a:t>
            </a:r>
            <a:endParaRPr lang="bg-BG" b="1" dirty="0">
              <a:solidFill>
                <a:srgbClr val="0000CC"/>
              </a:solidFill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</a:t>
            </a:r>
            <a:endParaRPr lang="bg-BG" b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</a:t>
            </a:r>
            <a:r>
              <a:rPr lang="bg-BG" b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10-62 ЗАСТРАХОВКИ                               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                                                      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                                                          5 000                                              3 202</a:t>
            </a:r>
            <a:endParaRPr lang="bg-BG" b="1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bg-BG" b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g-BG" b="1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§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10-91 СБКО                                                                                                                                                         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                      35 100                                                    0</a:t>
            </a:r>
            <a:endParaRPr lang="bg-BG" b="1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СУ „ГЕОРГИ ИЗМИРЛИЕВ“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/>
              <a:t>             </a:t>
            </a:r>
            <a:r>
              <a:rPr lang="bg-BG" b="1" dirty="0" smtClean="0">
                <a:solidFill>
                  <a:srgbClr val="00B050"/>
                </a:solidFill>
              </a:rPr>
              <a:t>ДРУГИ </a:t>
            </a:r>
            <a:r>
              <a:rPr lang="bg-BG" b="1" dirty="0">
                <a:solidFill>
                  <a:srgbClr val="00B050"/>
                </a:solidFill>
              </a:rPr>
              <a:t>ПЛАНИРАНИ РАЗХОДИ </a:t>
            </a:r>
            <a:r>
              <a:rPr lang="bg-BG" b="1" dirty="0" smtClean="0">
                <a:solidFill>
                  <a:srgbClr val="00B050"/>
                </a:solidFill>
              </a:rPr>
              <a:t>за 2020 год.:</a:t>
            </a:r>
            <a:endParaRPr lang="bg-BG" b="1" dirty="0">
              <a:solidFill>
                <a:srgbClr val="00B050"/>
              </a:solidFill>
            </a:endParaRPr>
          </a:p>
          <a:p>
            <a:pPr>
              <a:buNone/>
            </a:pPr>
            <a:endParaRPr lang="bg-BG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bg-BG" sz="2200" dirty="0">
                <a:solidFill>
                  <a:srgbClr val="00B050"/>
                </a:solidFill>
              </a:rPr>
              <a:t>     §19 – 00 ПЛАТЕНИ ДАНЪЦИ,ТАКСИ И АДМИНИСТРАТИВНИ САНКЦИИ                                                                                             </a:t>
            </a:r>
            <a:br>
              <a:rPr lang="bg-BG" sz="2200" dirty="0">
                <a:solidFill>
                  <a:srgbClr val="00B050"/>
                </a:solidFill>
              </a:rPr>
            </a:br>
            <a:r>
              <a:rPr lang="bg-BG" sz="2200" i="1" dirty="0" smtClean="0">
                <a:solidFill>
                  <a:srgbClr val="00B050"/>
                </a:solidFill>
              </a:rPr>
              <a:t>§ </a:t>
            </a:r>
            <a:r>
              <a:rPr lang="bg-BG" sz="2200" i="1" dirty="0">
                <a:solidFill>
                  <a:srgbClr val="00B050"/>
                </a:solidFill>
              </a:rPr>
              <a:t>19-01  Платени държавни данъци, такси, наказателни лихви и административни санкции  </a:t>
            </a:r>
            <a:r>
              <a:rPr lang="bg-BG" sz="2200" i="1" dirty="0" smtClean="0">
                <a:solidFill>
                  <a:srgbClr val="00B050"/>
                </a:solidFill>
              </a:rPr>
              <a:t>                                                 97                                                                                                                                       </a:t>
            </a:r>
            <a:r>
              <a:rPr lang="bg-BG" sz="2200" dirty="0">
                <a:solidFill>
                  <a:srgbClr val="00B050"/>
                </a:solidFill>
              </a:rPr>
              <a:t/>
            </a:r>
            <a:br>
              <a:rPr lang="bg-BG" sz="2200" dirty="0">
                <a:solidFill>
                  <a:srgbClr val="00B050"/>
                </a:solidFill>
              </a:rPr>
            </a:br>
            <a:endParaRPr lang="bg-BG" sz="22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bg-BG" sz="2200" i="1" dirty="0">
                <a:solidFill>
                  <a:srgbClr val="00B050"/>
                </a:solidFill>
              </a:rPr>
              <a:t>     § 19-81  Платени общински </a:t>
            </a:r>
            <a:r>
              <a:rPr lang="bg-BG" sz="2200" i="1" dirty="0" smtClean="0">
                <a:solidFill>
                  <a:srgbClr val="00B050"/>
                </a:solidFill>
              </a:rPr>
              <a:t>данъци и  такси                 </a:t>
            </a:r>
            <a:r>
              <a:rPr lang="bg-BG" sz="2200" i="1" dirty="0" smtClean="0">
                <a:solidFill>
                  <a:srgbClr val="00B050"/>
                </a:solidFill>
              </a:rPr>
              <a:t>8 </a:t>
            </a:r>
            <a:r>
              <a:rPr lang="bg-BG" sz="2200" i="1" dirty="0" smtClean="0">
                <a:solidFill>
                  <a:srgbClr val="00B050"/>
                </a:solidFill>
              </a:rPr>
              <a:t>969                                             </a:t>
            </a:r>
            <a:endParaRPr lang="bg-BG" sz="2200" b="1" dirty="0">
              <a:solidFill>
                <a:srgbClr val="00B050"/>
              </a:solidFill>
            </a:endParaRPr>
          </a:p>
          <a:p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28988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СУ „Георги Измирлиев“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b="1" dirty="0" smtClean="0">
                <a:solidFill>
                  <a:srgbClr val="9EFF29"/>
                </a:solidFill>
              </a:rPr>
              <a:t>                        </a:t>
            </a:r>
            <a:r>
              <a:rPr lang="bg-BG" b="1" u="sng" dirty="0" smtClean="0">
                <a:solidFill>
                  <a:srgbClr val="9EFF29"/>
                </a:solidFill>
              </a:rPr>
              <a:t>РАЗХОДИ </a:t>
            </a:r>
            <a:r>
              <a:rPr lang="bg-BG" b="1" u="sng" dirty="0">
                <a:solidFill>
                  <a:srgbClr val="9EFF29"/>
                </a:solidFill>
              </a:rPr>
              <a:t>ЗА  СТИПЕНДИИ</a:t>
            </a:r>
          </a:p>
          <a:p>
            <a:pPr>
              <a:buNone/>
            </a:pPr>
            <a:endParaRPr lang="bg-BG" b="1" dirty="0">
              <a:solidFill>
                <a:srgbClr val="9EFF29"/>
              </a:solidFill>
            </a:endParaRPr>
          </a:p>
          <a:p>
            <a:pPr>
              <a:buNone/>
            </a:pPr>
            <a:r>
              <a:rPr lang="bg-BG" b="1" dirty="0">
                <a:solidFill>
                  <a:srgbClr val="9EFF29"/>
                </a:solidFill>
              </a:rPr>
              <a:t>    § 40 – 00 СТИПЕНДИИ             </a:t>
            </a:r>
            <a:r>
              <a:rPr lang="bg-BG" b="1" dirty="0" smtClean="0">
                <a:solidFill>
                  <a:srgbClr val="9EFF29"/>
                </a:solidFill>
              </a:rPr>
              <a:t>19 140                5185 </a:t>
            </a:r>
            <a:endParaRPr lang="bg-BG" b="1" dirty="0">
              <a:solidFill>
                <a:srgbClr val="9EFF29"/>
              </a:solidFill>
            </a:endParaRPr>
          </a:p>
          <a:p>
            <a:endParaRPr lang="bg-BG" dirty="0">
              <a:solidFill>
                <a:srgbClr val="9EFF29"/>
              </a:solidFill>
            </a:endParaRPr>
          </a:p>
        </p:txBody>
      </p:sp>
      <p:pic>
        <p:nvPicPr>
          <p:cNvPr id="4" name="Контейнер за съдържание 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83310" y="2876398"/>
            <a:ext cx="3464962" cy="21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2" y="284079"/>
            <a:ext cx="8259098" cy="763526"/>
          </a:xfrm>
        </p:spPr>
        <p:txBody>
          <a:bodyPr/>
          <a:lstStyle/>
          <a:p>
            <a:r>
              <a:rPr lang="bg-BG" dirty="0" smtClean="0"/>
              <a:t>СУ „Георги Измирлиев“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1600" dirty="0" smtClean="0"/>
              <a:t>Първият отчетен период на 2020 година ще свържем с началото на Пандемията и извънаредните мерки в нашата страна. Дистанционното обучение, което се прилага промени стериотипите на работа, както в учебен -  така и финансов план. Правят се разходи за пъддържане на чистота и дезинфекция на цялата сграда. </a:t>
            </a:r>
          </a:p>
          <a:p>
            <a:pPr marL="0" indent="0" algn="just">
              <a:buNone/>
            </a:pPr>
            <a:r>
              <a:rPr lang="bg-BG" sz="1600" dirty="0" smtClean="0"/>
              <a:t>За периода на първото тримесечие се изградиха четири специализирани учебни кабинети по  история, по география, по български език и литература и по математика.</a:t>
            </a:r>
          </a:p>
          <a:p>
            <a:pPr marL="0" indent="0">
              <a:buNone/>
            </a:pPr>
            <a:r>
              <a:rPr lang="bg-BG" sz="1600" dirty="0" smtClean="0"/>
              <a:t>Направи се частичен ремонт на топлите връзки към двата физкултурни салона</a:t>
            </a:r>
          </a:p>
          <a:p>
            <a:pPr marL="0" indent="0">
              <a:buNone/>
            </a:pPr>
            <a:r>
              <a:rPr lang="bg-BG" sz="1600" dirty="0" smtClean="0"/>
              <a:t>Оборудваха се 17 класните  стаи с нови бели дъски  и мултимедии.</a:t>
            </a:r>
          </a:p>
          <a:p>
            <a:pPr marL="0" indent="0">
              <a:buNone/>
            </a:pPr>
            <a:r>
              <a:rPr lang="bg-BG" sz="1600" dirty="0" smtClean="0"/>
              <a:t>Направи се частичен ремонт на ученически маси </a:t>
            </a:r>
            <a:r>
              <a:rPr lang="bg-BG" sz="1600" smtClean="0"/>
              <a:t>и учителски маси.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4914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On-screen Show (16:9)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Wingdings</vt:lpstr>
      <vt:lpstr>Office Theme</vt:lpstr>
      <vt:lpstr>                          СРЕДНО УЧИЛИЩЕ                             „ГЕОРГИ ИЗМИРЛИЕВ“   ОТЧЕТ НА ДЕЛЕГИРАНИЯ БЮДЖЕТА 01.-03.2020</vt:lpstr>
      <vt:lpstr>СУ „ГЕОРГИ ИЗМИРЛИЕВ“</vt:lpstr>
      <vt:lpstr>СУ „ГЕОРГИ ИЗМИРЛИЕВ“</vt:lpstr>
      <vt:lpstr>        СУ „ГЕОРГИ ИЗМИРЛИЕВ“</vt:lpstr>
      <vt:lpstr>СУ „ГЕОРГИ ИЗМИРЛИЕВ“</vt:lpstr>
      <vt:lpstr>СУ „ГЕОРГИ ИЗМИРЛИЕВ“</vt:lpstr>
      <vt:lpstr>СУ „ГЕОРГИ ИЗМИРЛИЕВ“</vt:lpstr>
      <vt:lpstr>СУ „Георги Измирлиев“</vt:lpstr>
      <vt:lpstr>СУ „Георги Измирлиев“</vt:lpstr>
      <vt:lpstr>Кабинет по ИСТОРИЯ</vt:lpstr>
      <vt:lpstr>Кабинет по ИСТОРИЯ</vt:lpstr>
      <vt:lpstr>Кабинет по ИСТОРИЯ</vt:lpstr>
      <vt:lpstr>Кабинет по ГЕОГРАФИЯ</vt:lpstr>
      <vt:lpstr>Кабинет по ГЕОГРАФИЯ</vt:lpstr>
      <vt:lpstr>Кабинет по ГЕОГРАФИЯ</vt:lpstr>
      <vt:lpstr>Кабинет по БЕЛ</vt:lpstr>
      <vt:lpstr>Кабинет по БЕЛ</vt:lpstr>
      <vt:lpstr>Кабинет по БЕЛ</vt:lpstr>
      <vt:lpstr>Кабинет по МАТЕМАТИКА</vt:lpstr>
      <vt:lpstr>Кабинет по МАТЕМАТИКА</vt:lpstr>
      <vt:lpstr>Кабинет по МАТЕМАТИКА</vt:lpstr>
      <vt:lpstr>СУ ГЕОРГИ ИЗМИРЛИЕВ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2020-04-24T08:56:45Z</dcterms:modified>
</cp:coreProperties>
</file>