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5261460"/>
            <a:ext cx="777240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005" y="5953055"/>
            <a:ext cx="6400800" cy="83545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1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2770"/>
            <a:ext cx="8229600" cy="3918803"/>
          </a:xfrm>
        </p:spPr>
        <p:txBody>
          <a:bodyPr/>
          <a:lstStyle>
            <a:lvl1pPr>
              <a:defRPr sz="2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544" y="374900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1545" y="1544098"/>
            <a:ext cx="7016195" cy="4275740"/>
          </a:xfrm>
        </p:spPr>
        <p:txBody>
          <a:bodyPr/>
          <a:lstStyle>
            <a:lvl1pPr>
              <a:defRPr sz="2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1706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34102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970885"/>
            <a:ext cx="4040188" cy="303505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34102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970885"/>
            <a:ext cx="4041775" cy="303505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8794" y="5261461"/>
            <a:ext cx="5572164" cy="524994"/>
          </a:xfrm>
        </p:spPr>
        <p:txBody>
          <a:bodyPr>
            <a:normAutofit fontScale="90000"/>
          </a:bodyPr>
          <a:lstStyle/>
          <a:p>
            <a:r>
              <a:rPr lang="bg-BG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СУ “ ГЕОРГИ ИЗМИРЛИЕВ”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8794" y="5857893"/>
            <a:ext cx="5829296" cy="1000108"/>
          </a:xfrm>
        </p:spPr>
        <p:txBody>
          <a:bodyPr>
            <a:normAutofit/>
          </a:bodyPr>
          <a:lstStyle/>
          <a:p>
            <a:r>
              <a:rPr lang="bg-BG" sz="3200" dirty="0" smtClean="0">
                <a:solidFill>
                  <a:schemeClr val="bg1"/>
                </a:solidFill>
              </a:rPr>
              <a:t>БЮДЖЕТ </a:t>
            </a:r>
            <a:r>
              <a:rPr lang="bg-BG" sz="3200" dirty="0" smtClean="0">
                <a:solidFill>
                  <a:schemeClr val="bg1"/>
                </a:solidFill>
              </a:rPr>
              <a:t>2019  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2050" name="Picture 2" descr="G:\PowerPoint_templates\Georgi_Izmirlie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4572008"/>
            <a:ext cx="1500198" cy="2071678"/>
          </a:xfrm>
          <a:prstGeom prst="rect">
            <a:avLst/>
          </a:prstGeom>
          <a:noFill/>
        </p:spPr>
      </p:pic>
      <p:sp>
        <p:nvSpPr>
          <p:cNvPr id="5124" name="AutoShape 4" descr="Резултат с изображение за лого община горна оряховиц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5126" name="AutoShape 6" descr="Резултат с изображение за лого община горна оряховиц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5128" name="AutoShape 8" descr="Резултат с изображение за лого община горна оряховиц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00035" y="1544098"/>
            <a:ext cx="8347706" cy="3456538"/>
          </a:xfrm>
        </p:spPr>
        <p:txBody>
          <a:bodyPr/>
          <a:lstStyle/>
          <a:p>
            <a:pPr>
              <a:buNone/>
            </a:pPr>
            <a:r>
              <a:rPr lang="bg-BG" dirty="0" smtClean="0"/>
              <a:t>                           </a:t>
            </a:r>
            <a:r>
              <a:rPr lang="bg-BG" b="1" u="sng" dirty="0" smtClean="0"/>
              <a:t>РАЗХОДИ ЗА  СТИПЕНДИИ</a:t>
            </a:r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r>
              <a:rPr lang="bg-BG" b="1" dirty="0" smtClean="0"/>
              <a:t>    § 40 – 00 СТИПЕНДИИ                                    </a:t>
            </a:r>
            <a:r>
              <a:rPr lang="bg-BG" b="1" dirty="0" smtClean="0"/>
              <a:t>19 053</a:t>
            </a:r>
            <a:r>
              <a:rPr lang="bg-BG" b="1" dirty="0" smtClean="0"/>
              <a:t> </a:t>
            </a:r>
            <a:endParaRPr lang="bg-BG" b="1" dirty="0"/>
          </a:p>
        </p:txBody>
      </p:sp>
      <p:pic>
        <p:nvPicPr>
          <p:cNvPr id="4" name="Контейнер за съдържание 3" descr="image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786050" y="3643314"/>
            <a:ext cx="3643338" cy="221457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Контейнер за съдържание 6"/>
          <p:cNvSpPr>
            <a:spLocks noGrp="1"/>
          </p:cNvSpPr>
          <p:nvPr>
            <p:ph idx="1"/>
          </p:nvPr>
        </p:nvSpPr>
        <p:spPr>
          <a:xfrm>
            <a:off x="500035" y="1544098"/>
            <a:ext cx="8347706" cy="245640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bg-BG" sz="3600" dirty="0" smtClean="0">
                <a:solidFill>
                  <a:schemeClr val="bg1"/>
                </a:solidFill>
              </a:rPr>
              <a:t>                        </a:t>
            </a:r>
            <a:r>
              <a:rPr lang="bg-BG" sz="3600" dirty="0" smtClean="0">
                <a:solidFill>
                  <a:schemeClr val="tx1"/>
                </a:solidFill>
              </a:rPr>
              <a:t>Разходи за  спорт</a:t>
            </a:r>
            <a:r>
              <a:rPr lang="bg-BG" sz="3600" dirty="0" smtClean="0">
                <a:solidFill>
                  <a:schemeClr val="bg1"/>
                </a:solidFill>
              </a:rPr>
              <a:t/>
            </a:r>
            <a:br>
              <a:rPr lang="bg-BG" sz="3600" dirty="0" smtClean="0">
                <a:solidFill>
                  <a:schemeClr val="bg1"/>
                </a:solidFill>
              </a:rPr>
            </a:br>
            <a:r>
              <a:rPr lang="bg-BG" sz="3600" dirty="0" smtClean="0">
                <a:solidFill>
                  <a:schemeClr val="bg1"/>
                </a:solidFill>
              </a:rPr>
              <a:t/>
            </a:r>
            <a:br>
              <a:rPr lang="bg-BG" sz="3600" dirty="0" smtClean="0">
                <a:solidFill>
                  <a:schemeClr val="bg1"/>
                </a:solidFill>
              </a:rPr>
            </a:br>
            <a:r>
              <a:rPr lang="bg-BG" sz="3200" dirty="0" smtClean="0">
                <a:solidFill>
                  <a:schemeClr val="bg1"/>
                </a:solidFill>
              </a:rPr>
              <a:t>Дейност  721 713 Спорт за всички        </a:t>
            </a:r>
            <a:r>
              <a:rPr lang="bg-BG" sz="3200" dirty="0" smtClean="0">
                <a:solidFill>
                  <a:schemeClr val="bg1"/>
                </a:solidFill>
              </a:rPr>
              <a:t> 4860</a:t>
            </a:r>
            <a:r>
              <a:rPr lang="bg-BG" sz="3200" dirty="0" smtClean="0">
                <a:solidFill>
                  <a:schemeClr val="bg1"/>
                </a:solidFill>
              </a:rPr>
              <a:t/>
            </a:r>
            <a:br>
              <a:rPr lang="bg-BG" sz="3200" dirty="0" smtClean="0">
                <a:solidFill>
                  <a:schemeClr val="bg1"/>
                </a:solidFill>
              </a:rPr>
            </a:br>
            <a:r>
              <a:rPr lang="en-US" sz="2400" i="1" dirty="0" smtClean="0">
                <a:solidFill>
                  <a:schemeClr val="bg1"/>
                </a:solidFill>
              </a:rPr>
              <a:t>§ 10-15  </a:t>
            </a:r>
            <a:r>
              <a:rPr lang="en-US" sz="2400" i="1" dirty="0" err="1" smtClean="0">
                <a:solidFill>
                  <a:schemeClr val="bg1"/>
                </a:solidFill>
              </a:rPr>
              <a:t>Разходи</a:t>
            </a:r>
            <a:r>
              <a:rPr lang="en-US" sz="2400" i="1" dirty="0" smtClean="0">
                <a:solidFill>
                  <a:schemeClr val="bg1"/>
                </a:solidFill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</a:rPr>
              <a:t>за</a:t>
            </a:r>
            <a:r>
              <a:rPr lang="en-US" sz="2400" i="1" dirty="0" smtClean="0">
                <a:solidFill>
                  <a:schemeClr val="bg1"/>
                </a:solidFill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</a:rPr>
              <a:t>материали</a:t>
            </a:r>
            <a:r>
              <a:rPr lang="bg-BG" sz="2400" i="1" dirty="0" smtClean="0">
                <a:solidFill>
                  <a:schemeClr val="bg1"/>
                </a:solidFill>
              </a:rPr>
              <a:t>                                        </a:t>
            </a:r>
            <a:r>
              <a:rPr lang="bg-BG" sz="2400" i="1" dirty="0" smtClean="0">
                <a:solidFill>
                  <a:schemeClr val="bg1"/>
                </a:solidFill>
              </a:rPr>
              <a:t>4860</a:t>
            </a:r>
            <a:r>
              <a:rPr lang="bg-BG" dirty="0" smtClean="0">
                <a:solidFill>
                  <a:srgbClr val="FF0000"/>
                </a:solidFill>
              </a:rPr>
              <a:t/>
            </a:r>
            <a:br>
              <a:rPr lang="bg-BG" dirty="0" smtClean="0">
                <a:solidFill>
                  <a:srgbClr val="FF0000"/>
                </a:solidFill>
              </a:rPr>
            </a:br>
            <a:endParaRPr lang="bg-BG" dirty="0"/>
          </a:p>
        </p:txBody>
      </p:sp>
      <p:pic>
        <p:nvPicPr>
          <p:cNvPr id="25605" name="Picture 5" descr="C:\Users\user\Desktop\topk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643314"/>
            <a:ext cx="466725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14282" y="1544098"/>
            <a:ext cx="8633459" cy="42757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g-BG" dirty="0" smtClean="0"/>
              <a:t>                    </a:t>
            </a:r>
            <a:r>
              <a:rPr lang="bg-BG" b="1" dirty="0" smtClean="0"/>
              <a:t>РАЗХОДИ ЗА РЕСУРСНО ПОДПОМАГАНЕ</a:t>
            </a:r>
          </a:p>
          <a:p>
            <a:pPr>
              <a:buNone/>
            </a:pPr>
            <a:endParaRPr lang="bg-BG" dirty="0" smtClean="0"/>
          </a:p>
          <a:p>
            <a:pPr marL="0" inden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bg-BG" b="1" dirty="0" smtClean="0">
              <a:latin typeface="Times New Roman" pitchFamily="18" charset="0"/>
              <a:ea typeface="Calibri" pitchFamily="34" charset="0"/>
              <a:cs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bg-BG" b="1" dirty="0" smtClean="0">
              <a:latin typeface="Times New Roman" pitchFamily="18" charset="0"/>
              <a:ea typeface="Calibri" pitchFamily="34" charset="0"/>
              <a:cs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bg-BG" sz="1700" b="1" dirty="0" smtClean="0">
                <a:latin typeface="Times New Roman" pitchFamily="18" charset="0"/>
                <a:ea typeface="Calibri" pitchFamily="34" charset="0"/>
                <a:cs typeface="Arial" charset="0"/>
              </a:rPr>
              <a:t>§01-00  Заплати и възнаграждения за персонала                                                    </a:t>
            </a:r>
            <a:r>
              <a:rPr lang="bg-BG" sz="1700" b="1" dirty="0" smtClean="0">
                <a:latin typeface="Times New Roman" pitchFamily="18" charset="0"/>
                <a:ea typeface="Calibri" pitchFamily="34" charset="0"/>
                <a:cs typeface="Arial" charset="0"/>
              </a:rPr>
              <a:t>16 080                                                                                                                                                             </a:t>
            </a:r>
            <a:r>
              <a:rPr lang="en-US" sz="1700" b="1" dirty="0" smtClean="0">
                <a:latin typeface="Times New Roman" pitchFamily="18" charset="0"/>
                <a:ea typeface="Calibri" pitchFamily="34" charset="0"/>
                <a:cs typeface="Arial" charset="0"/>
              </a:rPr>
              <a:t>                      </a:t>
            </a:r>
            <a:endParaRPr lang="bg-BG" sz="1700" dirty="0" smtClean="0">
              <a:latin typeface="Calibri" pitchFamily="34" charset="0"/>
              <a:ea typeface="Calibri" pitchFamily="34" charset="0"/>
              <a:cs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bg-BG" sz="1700" dirty="0" smtClean="0">
              <a:latin typeface="Times New Roman" pitchFamily="18" charset="0"/>
              <a:ea typeface="Calibri" pitchFamily="34" charset="0"/>
              <a:cs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bg-BG" sz="1700" i="1" dirty="0" smtClean="0">
                <a:latin typeface="Times New Roman" pitchFamily="18" charset="0"/>
                <a:ea typeface="Calibri" pitchFamily="34" charset="0"/>
                <a:cs typeface="Arial" charset="0"/>
              </a:rPr>
              <a:t>                                                          </a:t>
            </a:r>
            <a:r>
              <a:rPr lang="en-US" sz="1700" dirty="0" smtClean="0">
                <a:latin typeface="Times New Roman" pitchFamily="18" charset="0"/>
                <a:ea typeface="Calibri" pitchFamily="34" charset="0"/>
                <a:cs typeface="Arial" charset="0"/>
              </a:rPr>
              <a:t>             </a:t>
            </a:r>
            <a:endParaRPr lang="bg-BG" sz="1700" dirty="0" smtClean="0">
              <a:latin typeface="Calibri" pitchFamily="34" charset="0"/>
              <a:cs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bg-BG" sz="1700" b="1" dirty="0" smtClean="0">
              <a:latin typeface="Times New Roman" pitchFamily="18" charset="0"/>
              <a:cs typeface="Calibri" pitchFamily="34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bg-BG" sz="1700" b="1" dirty="0" smtClean="0">
                <a:latin typeface="Times New Roman" pitchFamily="18" charset="0"/>
                <a:cs typeface="Calibri" pitchFamily="34" charset="0"/>
              </a:rPr>
              <a:t>§05- 00 Задължителни осигурителни вноски            </a:t>
            </a:r>
            <a:r>
              <a:rPr lang="bg-BG" sz="1700" b="1" dirty="0" smtClean="0">
                <a:latin typeface="Times New Roman" pitchFamily="18" charset="0"/>
                <a:cs typeface="Calibri" pitchFamily="34" charset="0"/>
              </a:rPr>
              <a:t>                                                 3684                                                       </a:t>
            </a:r>
            <a:r>
              <a:rPr lang="en-US" sz="1700" b="1" dirty="0" smtClean="0">
                <a:latin typeface="Times New Roman" pitchFamily="18" charset="0"/>
                <a:cs typeface="Calibri" pitchFamily="34" charset="0"/>
              </a:rPr>
              <a:t>                  </a:t>
            </a:r>
            <a:r>
              <a:rPr lang="bg-BG" sz="1700" b="1" dirty="0" smtClean="0">
                <a:latin typeface="Times New Roman" pitchFamily="18" charset="0"/>
                <a:cs typeface="Calibri" pitchFamily="34" charset="0"/>
              </a:rPr>
              <a:t>                                                                           </a:t>
            </a:r>
            <a:endParaRPr lang="bg-BG" sz="1700" dirty="0" smtClean="0">
              <a:latin typeface="Calibri" pitchFamily="34" charset="0"/>
              <a:cs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bg-BG" sz="1700" i="1" dirty="0" smtClean="0">
              <a:latin typeface="Times New Roman" pitchFamily="18" charset="0"/>
              <a:cs typeface="Calibri" pitchFamily="34" charset="0"/>
            </a:endParaRPr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42911" y="1544098"/>
            <a:ext cx="8204830" cy="2956472"/>
          </a:xfrm>
        </p:spPr>
        <p:txBody>
          <a:bodyPr/>
          <a:lstStyle/>
          <a:p>
            <a:pPr algn="ctr">
              <a:buNone/>
            </a:pPr>
            <a:r>
              <a:rPr lang="bg-BG" dirty="0" smtClean="0">
                <a:solidFill>
                  <a:schemeClr val="accent4">
                    <a:lumMod val="50000"/>
                  </a:schemeClr>
                </a:solidFill>
              </a:rPr>
              <a:t>     Анализирайки  Бюджет </a:t>
            </a:r>
            <a:r>
              <a:rPr lang="bg-BG" dirty="0" smtClean="0">
                <a:solidFill>
                  <a:schemeClr val="accent4">
                    <a:lumMod val="50000"/>
                  </a:schemeClr>
                </a:solidFill>
              </a:rPr>
              <a:t>2019 </a:t>
            </a:r>
            <a:r>
              <a:rPr lang="bg-BG" dirty="0" smtClean="0">
                <a:solidFill>
                  <a:schemeClr val="accent4">
                    <a:lumMod val="50000"/>
                  </a:schemeClr>
                </a:solidFill>
              </a:rPr>
              <a:t>се вижда  възможност за една спокойна  работна обстановка през </a:t>
            </a:r>
            <a:r>
              <a:rPr lang="bg-BG" smtClean="0">
                <a:solidFill>
                  <a:schemeClr val="accent4">
                    <a:lumMod val="50000"/>
                  </a:schemeClr>
                </a:solidFill>
              </a:rPr>
              <a:t>настоящата </a:t>
            </a:r>
            <a:r>
              <a:rPr lang="bg-BG" smtClean="0">
                <a:solidFill>
                  <a:schemeClr val="accent4">
                    <a:lumMod val="50000"/>
                  </a:schemeClr>
                </a:solidFill>
              </a:rPr>
              <a:t>юбилейна </a:t>
            </a:r>
            <a:r>
              <a:rPr lang="bg-BG" dirty="0" smtClean="0">
                <a:solidFill>
                  <a:schemeClr val="accent4">
                    <a:lumMod val="50000"/>
                  </a:schemeClr>
                </a:solidFill>
              </a:rPr>
              <a:t>година и постигане на поставените приоритети и цели в училището , същевременно с това спазване на всички договорености по КТД.</a:t>
            </a:r>
          </a:p>
          <a:p>
            <a:pPr>
              <a:buNone/>
            </a:pPr>
            <a:endParaRPr lang="bg-BG" dirty="0"/>
          </a:p>
        </p:txBody>
      </p:sp>
      <p:pic>
        <p:nvPicPr>
          <p:cNvPr id="26626" name="Picture 2" descr="G:\PowerPoint_templates\21c2cc4876749e8f2dfa0384d90c9eb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4572008"/>
            <a:ext cx="2928958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71472" y="5072074"/>
            <a:ext cx="8276269" cy="135732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bg-BG" dirty="0" smtClean="0"/>
              <a:t>                     </a:t>
            </a:r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r>
              <a:rPr lang="bg-BG" dirty="0" smtClean="0"/>
              <a:t> </a:t>
            </a:r>
            <a:r>
              <a:rPr lang="bg-BG" dirty="0" smtClean="0">
                <a:solidFill>
                  <a:schemeClr val="bg1"/>
                </a:solidFill>
              </a:rPr>
              <a:t>Директор на училището – </a:t>
            </a:r>
            <a:r>
              <a:rPr lang="bg-BG" dirty="0" err="1" smtClean="0">
                <a:solidFill>
                  <a:schemeClr val="bg1"/>
                </a:solidFill>
              </a:rPr>
              <a:t>Криси</a:t>
            </a:r>
            <a:r>
              <a:rPr lang="bg-BG" dirty="0" smtClean="0">
                <a:solidFill>
                  <a:schemeClr val="bg1"/>
                </a:solidFill>
              </a:rPr>
              <a:t> Аврамова</a:t>
            </a:r>
          </a:p>
          <a:p>
            <a:pPr>
              <a:buNone/>
            </a:pPr>
            <a:r>
              <a:rPr lang="bg-BG" dirty="0" smtClean="0"/>
              <a:t>  </a:t>
            </a:r>
            <a:endParaRPr lang="bg-BG" dirty="0"/>
          </a:p>
        </p:txBody>
      </p:sp>
      <p:pic>
        <p:nvPicPr>
          <p:cNvPr id="28674" name="Picture 2" descr="C:\Users\user\Desktop\DSC_7793_800x5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000240"/>
            <a:ext cx="8286808" cy="3500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291130"/>
            <a:ext cx="840108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bg-BG" dirty="0" smtClean="0"/>
              <a:t>       СРЕДНО УЧИЛИЩЕ “ГЕОРГИ ИЗМИРЛИЕВ”</a:t>
            </a:r>
            <a:endParaRPr lang="en-US" dirty="0"/>
          </a:p>
        </p:txBody>
      </p:sp>
      <p:pic>
        <p:nvPicPr>
          <p:cNvPr id="1027" name="Picture 3" descr="C:\Users\user\Desktop\27268063_1664900786865993_904949597_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5" y="2857495"/>
            <a:ext cx="6715172" cy="35734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bg-BG" dirty="0" smtClean="0"/>
              <a:t>          СУ “ ГЕОРГИ ИЗМИРЛИЕВ”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71604" y="1544098"/>
            <a:ext cx="7429551" cy="4275740"/>
          </a:xfrm>
        </p:spPr>
        <p:txBody>
          <a:bodyPr>
            <a:normAutofit fontScale="85000" lnSpcReduction="10000"/>
          </a:bodyPr>
          <a:lstStyle/>
          <a:p>
            <a:pPr marL="45720" indent="0" algn="ctr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bg-BG" altLang="en-US" b="1" dirty="0" smtClean="0">
                <a:latin typeface="Arial" charset="0"/>
              </a:rPr>
              <a:t>БЮДЖЕТ 2018</a:t>
            </a:r>
          </a:p>
          <a:p>
            <a:pPr marL="45720" indent="0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en-US" altLang="en-US" sz="2100" b="1" dirty="0" smtClean="0">
                <a:latin typeface="Arial" charset="0"/>
              </a:rPr>
              <a:t>         </a:t>
            </a:r>
            <a:r>
              <a:rPr lang="bg-BG" altLang="en-US" sz="2100" b="1" dirty="0" smtClean="0">
                <a:latin typeface="Arial" charset="0"/>
              </a:rPr>
              <a:t>УТВЪРДЕН СЪС ЗАПОВЕД  РД 08 – 834 / 22.03.20178г.</a:t>
            </a:r>
            <a:endParaRPr lang="en-US" altLang="en-US" sz="2100" b="1" dirty="0" smtClean="0">
              <a:latin typeface="Arial" charset="0"/>
            </a:endParaRPr>
          </a:p>
          <a:p>
            <a:pPr>
              <a:buFont typeface="Georgia" pitchFamily="18" charset="0"/>
              <a:buNone/>
              <a:defRPr/>
            </a:pPr>
            <a:r>
              <a:rPr lang="bg-BG" sz="2100" dirty="0" smtClean="0"/>
              <a:t>  </a:t>
            </a:r>
          </a:p>
          <a:p>
            <a:pPr algn="ctr">
              <a:buFont typeface="Georgia" pitchFamily="18" charset="0"/>
              <a:buNone/>
              <a:defRPr/>
            </a:pPr>
            <a:r>
              <a:rPr lang="bg-BG" dirty="0" smtClean="0"/>
              <a:t>  На основание чл.44,ал.1,т.1,т.5 и ал.2 от ЗМСМА,</a:t>
            </a:r>
          </a:p>
          <a:p>
            <a:pPr algn="ctr">
              <a:buFont typeface="Georgia" pitchFamily="18" charset="0"/>
              <a:buNone/>
              <a:defRPr/>
            </a:pPr>
            <a:r>
              <a:rPr lang="bg-BG" dirty="0" smtClean="0"/>
              <a:t> т. 23 от Решение  </a:t>
            </a:r>
            <a:r>
              <a:rPr lang="bg-BG" dirty="0" smtClean="0"/>
              <a:t>№892от  </a:t>
            </a:r>
            <a:r>
              <a:rPr lang="bg-BG" dirty="0" smtClean="0"/>
              <a:t>Протокол № </a:t>
            </a:r>
            <a:r>
              <a:rPr lang="bg-BG" dirty="0" smtClean="0"/>
              <a:t>54</a:t>
            </a:r>
            <a:endParaRPr lang="bg-BG" dirty="0" smtClean="0"/>
          </a:p>
          <a:p>
            <a:pPr algn="ctr">
              <a:buFont typeface="Georgia" pitchFamily="18" charset="0"/>
              <a:buNone/>
              <a:defRPr/>
            </a:pPr>
            <a:r>
              <a:rPr lang="bg-BG" dirty="0" smtClean="0"/>
              <a:t> от </a:t>
            </a:r>
            <a:r>
              <a:rPr lang="bg-BG" dirty="0" smtClean="0"/>
              <a:t>31</a:t>
            </a:r>
            <a:r>
              <a:rPr lang="bg-BG" dirty="0" smtClean="0"/>
              <a:t>.01.2019 </a:t>
            </a:r>
            <a:r>
              <a:rPr lang="bg-BG" dirty="0" smtClean="0"/>
              <a:t>г. на Общински съвет – Горна Оряховица,</a:t>
            </a:r>
          </a:p>
          <a:p>
            <a:pPr algn="ctr">
              <a:buFont typeface="Georgia" pitchFamily="18" charset="0"/>
              <a:buNone/>
              <a:defRPr/>
            </a:pPr>
            <a:r>
              <a:rPr lang="bg-BG" dirty="0" smtClean="0"/>
              <a:t> утвърдени формули за разпределението на бюджетите в делегираните от държавата дейности на функция „Образование” със заповед </a:t>
            </a:r>
          </a:p>
          <a:p>
            <a:pPr algn="ctr">
              <a:buFont typeface="Georgia" pitchFamily="18" charset="0"/>
              <a:buNone/>
              <a:defRPr/>
            </a:pPr>
            <a:r>
              <a:rPr lang="bg-BG" dirty="0" smtClean="0"/>
              <a:t>на Кмета на Общината № </a:t>
            </a:r>
            <a:r>
              <a:rPr lang="bg-BG" dirty="0" smtClean="0"/>
              <a:t>845</a:t>
            </a:r>
            <a:r>
              <a:rPr lang="bg-BG" dirty="0" smtClean="0"/>
              <a:t>/ 28.02.2019 </a:t>
            </a:r>
            <a:r>
              <a:rPr lang="bg-BG" dirty="0" smtClean="0"/>
              <a:t>година </a:t>
            </a:r>
          </a:p>
          <a:p>
            <a:pPr algn="ctr">
              <a:buFont typeface="Georgia" pitchFamily="18" charset="0"/>
              <a:buNone/>
              <a:defRPr/>
            </a:pPr>
            <a:r>
              <a:rPr lang="bg-BG" dirty="0" smtClean="0"/>
              <a:t>и чл. </a:t>
            </a:r>
            <a:r>
              <a:rPr lang="en-US" dirty="0" smtClean="0"/>
              <a:t>259 ал.1 </a:t>
            </a:r>
            <a:r>
              <a:rPr lang="en-US" dirty="0" err="1" smtClean="0"/>
              <a:t>от</a:t>
            </a:r>
            <a:r>
              <a:rPr lang="en-US" dirty="0" smtClean="0"/>
              <a:t> ЗПУО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28597" y="1544098"/>
            <a:ext cx="8419144" cy="3527976"/>
          </a:xfrm>
        </p:spPr>
        <p:txBody>
          <a:bodyPr>
            <a:normAutofit fontScale="92500" lnSpcReduction="20000"/>
          </a:bodyPr>
          <a:lstStyle/>
          <a:p>
            <a:r>
              <a:rPr lang="bg-BG" u="sng" dirty="0" smtClean="0">
                <a:solidFill>
                  <a:schemeClr val="bg1"/>
                </a:solidFill>
              </a:rPr>
              <a:t>Настоящият Бюджет е изготвен на следната  база :</a:t>
            </a:r>
          </a:p>
          <a:p>
            <a:r>
              <a:rPr lang="bg-BG" dirty="0" smtClean="0">
                <a:solidFill>
                  <a:schemeClr val="bg1"/>
                </a:solidFill>
              </a:rPr>
              <a:t>За институция                           1   х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bg-BG" dirty="0" smtClean="0">
                <a:solidFill>
                  <a:schemeClr val="bg1"/>
                </a:solidFill>
              </a:rPr>
              <a:t>   </a:t>
            </a:r>
            <a:r>
              <a:rPr lang="bg-BG" dirty="0" smtClean="0">
                <a:solidFill>
                  <a:schemeClr val="bg1"/>
                </a:solidFill>
              </a:rPr>
              <a:t>39706</a:t>
            </a:r>
            <a:r>
              <a:rPr lang="bg-BG" dirty="0" smtClean="0">
                <a:solidFill>
                  <a:schemeClr val="bg1"/>
                </a:solidFill>
              </a:rPr>
              <a:t>                </a:t>
            </a:r>
            <a:r>
              <a:rPr lang="bg-BG" dirty="0" smtClean="0"/>
              <a:t>39 706</a:t>
            </a:r>
            <a:endParaRPr lang="bg-BG" u="sng" dirty="0" smtClean="0"/>
          </a:p>
          <a:p>
            <a:r>
              <a:rPr lang="bg-BG" dirty="0" smtClean="0">
                <a:solidFill>
                  <a:schemeClr val="bg1"/>
                </a:solidFill>
              </a:rPr>
              <a:t>За брой ученици РФ            </a:t>
            </a:r>
            <a:r>
              <a:rPr lang="bg-BG" dirty="0" smtClean="0">
                <a:solidFill>
                  <a:schemeClr val="bg1"/>
                </a:solidFill>
              </a:rPr>
              <a:t>888  х    1665            </a:t>
            </a:r>
            <a:r>
              <a:rPr lang="bg-BG" dirty="0" smtClean="0"/>
              <a:t>1</a:t>
            </a:r>
            <a:r>
              <a:rPr lang="en-US" dirty="0" smtClean="0"/>
              <a:t> </a:t>
            </a:r>
            <a:r>
              <a:rPr lang="bg-BG" dirty="0" smtClean="0"/>
              <a:t>1479 204</a:t>
            </a:r>
            <a:r>
              <a:rPr lang="bg-BG" dirty="0" smtClean="0">
                <a:solidFill>
                  <a:schemeClr val="bg1"/>
                </a:solidFill>
              </a:rPr>
              <a:t>  </a:t>
            </a:r>
            <a:endParaRPr lang="bg-BG" dirty="0" smtClean="0">
              <a:solidFill>
                <a:schemeClr val="bg1"/>
              </a:solidFill>
            </a:endParaRPr>
          </a:p>
          <a:p>
            <a:r>
              <a:rPr lang="bg-BG" dirty="0" smtClean="0">
                <a:solidFill>
                  <a:schemeClr val="bg1"/>
                </a:solidFill>
              </a:rPr>
              <a:t>За брой паралелки РФ         37   х    </a:t>
            </a:r>
            <a:r>
              <a:rPr lang="bg-BG" sz="2600" dirty="0" smtClean="0">
                <a:solidFill>
                  <a:schemeClr val="bg1"/>
                </a:solidFill>
              </a:rPr>
              <a:t>8454</a:t>
            </a:r>
            <a:r>
              <a:rPr lang="bg-BG" sz="2600" dirty="0" smtClean="0">
                <a:solidFill>
                  <a:schemeClr val="bg1"/>
                </a:solidFill>
              </a:rPr>
              <a:t>    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bg-BG" sz="2600" dirty="0" smtClean="0">
                <a:solidFill>
                  <a:schemeClr val="bg1"/>
                </a:solidFill>
              </a:rPr>
              <a:t>        </a:t>
            </a:r>
            <a:r>
              <a:rPr lang="bg-BG" sz="2600" dirty="0"/>
              <a:t> </a:t>
            </a:r>
            <a:r>
              <a:rPr lang="bg-BG" sz="2600" dirty="0" smtClean="0"/>
              <a:t>      312 798</a:t>
            </a:r>
            <a:endParaRPr lang="bg-BG" dirty="0" smtClean="0">
              <a:solidFill>
                <a:schemeClr val="bg1"/>
              </a:solidFill>
            </a:endParaRPr>
          </a:p>
          <a:p>
            <a:r>
              <a:rPr lang="bg-BG" dirty="0" smtClean="0">
                <a:solidFill>
                  <a:schemeClr val="bg1"/>
                </a:solidFill>
              </a:rPr>
              <a:t>За брой ученици ЦОУД       </a:t>
            </a:r>
            <a:r>
              <a:rPr lang="bg-BG" dirty="0" smtClean="0">
                <a:solidFill>
                  <a:schemeClr val="bg1"/>
                </a:solidFill>
              </a:rPr>
              <a:t>284  </a:t>
            </a:r>
            <a:r>
              <a:rPr lang="bg-BG" dirty="0" smtClean="0">
                <a:solidFill>
                  <a:schemeClr val="bg1"/>
                </a:solidFill>
              </a:rPr>
              <a:t>х      </a:t>
            </a:r>
            <a:r>
              <a:rPr lang="bg-BG" dirty="0" smtClean="0">
                <a:solidFill>
                  <a:schemeClr val="bg1"/>
                </a:solidFill>
              </a:rPr>
              <a:t>711</a:t>
            </a:r>
            <a:r>
              <a:rPr lang="bg-BG" dirty="0" smtClean="0">
                <a:solidFill>
                  <a:schemeClr val="bg1"/>
                </a:solidFill>
              </a:rPr>
              <a:t>          </a:t>
            </a:r>
            <a:r>
              <a:rPr lang="bg-BG" dirty="0"/>
              <a:t> </a:t>
            </a:r>
            <a:r>
              <a:rPr lang="bg-BG" dirty="0" smtClean="0"/>
              <a:t>      202 034</a:t>
            </a:r>
            <a:endParaRPr lang="bg-BG" dirty="0" smtClean="0"/>
          </a:p>
          <a:p>
            <a:r>
              <a:rPr lang="bg-BG" dirty="0" smtClean="0">
                <a:solidFill>
                  <a:schemeClr val="bg1"/>
                </a:solidFill>
              </a:rPr>
              <a:t>За брой групи   ЦОУД            </a:t>
            </a:r>
            <a:r>
              <a:rPr lang="bg-BG" dirty="0" smtClean="0">
                <a:solidFill>
                  <a:schemeClr val="bg1"/>
                </a:solidFill>
              </a:rPr>
              <a:t>12  </a:t>
            </a:r>
            <a:r>
              <a:rPr lang="bg-BG" dirty="0" smtClean="0">
                <a:solidFill>
                  <a:schemeClr val="bg1"/>
                </a:solidFill>
              </a:rPr>
              <a:t>х     </a:t>
            </a:r>
            <a:r>
              <a:rPr lang="bg-BG" dirty="0" smtClean="0">
                <a:solidFill>
                  <a:schemeClr val="bg1"/>
                </a:solidFill>
              </a:rPr>
              <a:t>1 817            </a:t>
            </a:r>
            <a:r>
              <a:rPr lang="bg-BG" dirty="0"/>
              <a:t> </a:t>
            </a:r>
            <a:r>
              <a:rPr lang="bg-BG" dirty="0" smtClean="0"/>
              <a:t>     21 813</a:t>
            </a:r>
            <a:endParaRPr lang="bg-BG" dirty="0" smtClean="0"/>
          </a:p>
          <a:p>
            <a:r>
              <a:rPr lang="bg-BG" dirty="0" smtClean="0">
                <a:solidFill>
                  <a:schemeClr val="bg1"/>
                </a:solidFill>
              </a:rPr>
              <a:t>За ученици на </a:t>
            </a:r>
            <a:r>
              <a:rPr lang="bg-BG" dirty="0" err="1" smtClean="0">
                <a:solidFill>
                  <a:schemeClr val="bg1"/>
                </a:solidFill>
              </a:rPr>
              <a:t>индив.ф</a:t>
            </a:r>
            <a:r>
              <a:rPr lang="bg-BG" dirty="0" smtClean="0">
                <a:solidFill>
                  <a:schemeClr val="bg1"/>
                </a:solidFill>
              </a:rPr>
              <a:t>-ма    </a:t>
            </a:r>
            <a:r>
              <a:rPr lang="bg-BG" dirty="0" smtClean="0">
                <a:solidFill>
                  <a:schemeClr val="bg1"/>
                </a:solidFill>
              </a:rPr>
              <a:t>2   </a:t>
            </a:r>
            <a:r>
              <a:rPr lang="bg-BG" dirty="0" smtClean="0">
                <a:solidFill>
                  <a:schemeClr val="bg1"/>
                </a:solidFill>
              </a:rPr>
              <a:t>х    </a:t>
            </a:r>
            <a:r>
              <a:rPr lang="bg-BG" dirty="0" smtClean="0">
                <a:solidFill>
                  <a:schemeClr val="bg1"/>
                </a:solidFill>
              </a:rPr>
              <a:t>4 356</a:t>
            </a:r>
            <a:r>
              <a:rPr lang="bg-BG" dirty="0" smtClean="0">
                <a:solidFill>
                  <a:schemeClr val="bg1"/>
                </a:solidFill>
              </a:rPr>
              <a:t>                     </a:t>
            </a:r>
            <a:r>
              <a:rPr lang="bg-BG" dirty="0" smtClean="0">
                <a:solidFill>
                  <a:schemeClr val="tx1"/>
                </a:solidFill>
              </a:rPr>
              <a:t>8712</a:t>
            </a:r>
            <a:endParaRPr lang="bg-BG" dirty="0" smtClean="0">
              <a:solidFill>
                <a:schemeClr val="tx1"/>
              </a:solidFill>
            </a:endParaRPr>
          </a:p>
          <a:p>
            <a:r>
              <a:rPr lang="bg-BG" dirty="0" smtClean="0">
                <a:solidFill>
                  <a:schemeClr val="bg1"/>
                </a:solidFill>
              </a:rPr>
              <a:t>За ученици на </a:t>
            </a:r>
            <a:r>
              <a:rPr lang="bg-BG" dirty="0" err="1" smtClean="0">
                <a:solidFill>
                  <a:schemeClr val="bg1"/>
                </a:solidFill>
              </a:rPr>
              <a:t>самост.ф</a:t>
            </a:r>
            <a:r>
              <a:rPr lang="bg-BG" dirty="0" smtClean="0">
                <a:solidFill>
                  <a:schemeClr val="bg1"/>
                </a:solidFill>
              </a:rPr>
              <a:t>-ма   3   х     </a:t>
            </a:r>
            <a:r>
              <a:rPr lang="bg-BG" dirty="0" smtClean="0">
                <a:solidFill>
                  <a:schemeClr val="bg1"/>
                </a:solidFill>
              </a:rPr>
              <a:t>529      </a:t>
            </a:r>
            <a:r>
              <a:rPr lang="bg-BG" dirty="0" smtClean="0">
                <a:solidFill>
                  <a:schemeClr val="bg1"/>
                </a:solidFill>
              </a:rPr>
              <a:t>                </a:t>
            </a:r>
            <a:r>
              <a:rPr lang="bg-BG" dirty="0" smtClean="0"/>
              <a:t> 1587</a:t>
            </a:r>
            <a:r>
              <a:rPr lang="bg-BG" dirty="0" smtClean="0">
                <a:solidFill>
                  <a:schemeClr val="bg1"/>
                </a:solidFill>
              </a:rPr>
              <a:t/>
            </a:r>
            <a:br>
              <a:rPr lang="bg-BG" dirty="0" smtClean="0">
                <a:solidFill>
                  <a:schemeClr val="bg1"/>
                </a:solidFill>
              </a:rPr>
            </a:br>
            <a:endParaRPr lang="bg-BG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42844" y="1544098"/>
            <a:ext cx="8704897" cy="4885298"/>
          </a:xfrm>
        </p:spPr>
        <p:txBody>
          <a:bodyPr>
            <a:normAutofit lnSpcReduction="10000"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buNone/>
            </a:pPr>
            <a:r>
              <a:rPr lang="ru-RU" dirty="0" smtClean="0">
                <a:latin typeface="Tahoma"/>
                <a:cs typeface="Tahoma"/>
              </a:rPr>
              <a:t>   ДОПЪЛНИТЕЛНИ СРЕДСТВА КЪМ БЮДЖЕТА 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  <a:buNone/>
            </a:pPr>
            <a:endParaRPr lang="ru-RU" dirty="0" smtClean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buNone/>
            </a:pPr>
            <a:endParaRPr lang="ru-RU" dirty="0" smtClean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r>
              <a:rPr lang="ru-RU" dirty="0" smtClean="0">
                <a:latin typeface="Tahoma"/>
                <a:cs typeface="Tahoma"/>
              </a:rPr>
              <a:t>За подобряване на МТБ   </a:t>
            </a:r>
            <a:r>
              <a:rPr lang="ru-RU" dirty="0" smtClean="0">
                <a:latin typeface="Tahoma"/>
                <a:cs typeface="Tahoma"/>
              </a:rPr>
              <a:t>888 </a:t>
            </a:r>
            <a:r>
              <a:rPr lang="ru-RU" dirty="0" smtClean="0">
                <a:latin typeface="Tahoma"/>
                <a:cs typeface="Tahoma"/>
              </a:rPr>
              <a:t>х  25 лв. –  22 </a:t>
            </a:r>
            <a:r>
              <a:rPr lang="ru-RU" dirty="0" smtClean="0">
                <a:latin typeface="Tahoma"/>
                <a:cs typeface="Tahoma"/>
              </a:rPr>
              <a:t>200</a:t>
            </a:r>
            <a:endParaRPr lang="ru-RU" dirty="0" smtClean="0">
              <a:latin typeface="Tahoma"/>
              <a:cs typeface="Tahoma"/>
            </a:endParaRP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ru-RU" dirty="0" smtClean="0">
                <a:latin typeface="Tahoma"/>
                <a:cs typeface="Tahoma"/>
              </a:rPr>
              <a:t>-  </a:t>
            </a:r>
            <a:r>
              <a:rPr lang="ru-RU" dirty="0" smtClean="0">
                <a:latin typeface="Tahoma"/>
                <a:cs typeface="Tahoma"/>
              </a:rPr>
              <a:t>За </a:t>
            </a:r>
            <a:r>
              <a:rPr lang="ru-RU" dirty="0" smtClean="0">
                <a:latin typeface="Tahoma"/>
                <a:cs typeface="Tahoma"/>
              </a:rPr>
              <a:t>закуски                      380 х  </a:t>
            </a:r>
            <a:r>
              <a:rPr lang="ru-RU" dirty="0" smtClean="0">
                <a:latin typeface="Tahoma"/>
                <a:cs typeface="Tahoma"/>
              </a:rPr>
              <a:t>94 </a:t>
            </a:r>
            <a:r>
              <a:rPr lang="ru-RU" dirty="0" smtClean="0">
                <a:latin typeface="Tahoma"/>
                <a:cs typeface="Tahoma"/>
              </a:rPr>
              <a:t>лв</a:t>
            </a:r>
            <a:r>
              <a:rPr lang="ru-RU" dirty="0" smtClean="0">
                <a:latin typeface="Tahoma"/>
                <a:cs typeface="Tahoma"/>
              </a:rPr>
              <a:t>. -  </a:t>
            </a:r>
            <a:r>
              <a:rPr lang="ru-RU" dirty="0" smtClean="0">
                <a:latin typeface="Tahoma"/>
                <a:cs typeface="Tahoma"/>
              </a:rPr>
              <a:t> 35 626</a:t>
            </a:r>
            <a:endParaRPr lang="ru-RU" dirty="0" smtClean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r>
              <a:rPr lang="ru-RU" dirty="0" smtClean="0">
                <a:latin typeface="Tahoma"/>
                <a:cs typeface="Tahoma"/>
              </a:rPr>
              <a:t>За </a:t>
            </a:r>
            <a:r>
              <a:rPr lang="ru-RU" dirty="0" smtClean="0">
                <a:latin typeface="Tahoma"/>
                <a:cs typeface="Tahoma"/>
              </a:rPr>
              <a:t>СТИПЕНДИИ               </a:t>
            </a:r>
            <a:r>
              <a:rPr lang="ru-RU" dirty="0" smtClean="0">
                <a:latin typeface="Tahoma"/>
                <a:cs typeface="Tahoma"/>
              </a:rPr>
              <a:t>219 </a:t>
            </a:r>
            <a:r>
              <a:rPr lang="ru-RU" dirty="0" smtClean="0">
                <a:latin typeface="Tahoma"/>
                <a:cs typeface="Tahoma"/>
              </a:rPr>
              <a:t>х </a:t>
            </a:r>
            <a:r>
              <a:rPr lang="ru-RU" dirty="0" smtClean="0">
                <a:latin typeface="Tahoma"/>
                <a:cs typeface="Tahoma"/>
              </a:rPr>
              <a:t> </a:t>
            </a:r>
            <a:r>
              <a:rPr lang="ru-RU" dirty="0" smtClean="0">
                <a:latin typeface="Tahoma"/>
                <a:cs typeface="Tahoma"/>
              </a:rPr>
              <a:t>97</a:t>
            </a:r>
            <a:r>
              <a:rPr lang="ru-RU" dirty="0" smtClean="0">
                <a:latin typeface="Tahoma"/>
                <a:cs typeface="Tahoma"/>
              </a:rPr>
              <a:t>лв</a:t>
            </a:r>
            <a:r>
              <a:rPr lang="ru-RU" dirty="0" smtClean="0">
                <a:latin typeface="Tahoma"/>
                <a:cs typeface="Tahoma"/>
              </a:rPr>
              <a:t>. -  </a:t>
            </a:r>
            <a:r>
              <a:rPr lang="ru-RU" dirty="0" smtClean="0">
                <a:latin typeface="Tahoma"/>
                <a:cs typeface="Tahoma"/>
              </a:rPr>
              <a:t>  19 053 </a:t>
            </a:r>
          </a:p>
          <a:p>
            <a:pPr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r>
              <a:rPr lang="ru-RU" dirty="0" smtClean="0">
                <a:latin typeface="Tahoma"/>
                <a:cs typeface="Tahoma"/>
              </a:rPr>
              <a:t>Занимания по интереси  888  х  30 лв. -   23 443</a:t>
            </a:r>
          </a:p>
          <a:p>
            <a:pPr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r>
              <a:rPr lang="ru-RU" dirty="0" smtClean="0">
                <a:latin typeface="Tahoma"/>
                <a:cs typeface="Tahoma"/>
              </a:rPr>
              <a:t>Кариерно ориентиране    219 х  39 лв. -     8 541</a:t>
            </a:r>
            <a:endParaRPr lang="ru-RU" dirty="0" smtClean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endParaRPr lang="ru-RU" u="sng" dirty="0" smtClean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endParaRPr lang="ru-RU" dirty="0" smtClean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buNone/>
            </a:pPr>
            <a:r>
              <a:rPr lang="ru-RU" dirty="0" smtClean="0">
                <a:solidFill>
                  <a:schemeClr val="bg1"/>
                </a:solidFill>
                <a:latin typeface="Tahoma"/>
                <a:cs typeface="Tahoma"/>
              </a:rPr>
              <a:t>ОБЩ УТВЪРДЕН  БЮДЖЕТ   </a:t>
            </a:r>
            <a:r>
              <a:rPr lang="ru-RU" dirty="0" smtClean="0">
                <a:solidFill>
                  <a:schemeClr val="bg1"/>
                </a:solidFill>
                <a:latin typeface="Tahoma"/>
                <a:cs typeface="Tahoma"/>
              </a:rPr>
              <a:t>2019 </a:t>
            </a:r>
            <a:r>
              <a:rPr lang="ru-RU" dirty="0" smtClean="0">
                <a:solidFill>
                  <a:schemeClr val="bg1"/>
                </a:solidFill>
                <a:latin typeface="Tahoma"/>
                <a:cs typeface="Tahoma"/>
              </a:rPr>
              <a:t>-         </a:t>
            </a:r>
            <a:r>
              <a:rPr lang="ru-RU" dirty="0" smtClean="0">
                <a:solidFill>
                  <a:schemeClr val="bg1"/>
                </a:solidFill>
                <a:latin typeface="Tahoma"/>
                <a:cs typeface="Tahoma"/>
              </a:rPr>
              <a:t>2 136 632</a:t>
            </a:r>
            <a:r>
              <a:rPr lang="ru-RU" dirty="0" smtClean="0">
                <a:solidFill>
                  <a:schemeClr val="bg1"/>
                </a:solidFill>
                <a:latin typeface="Tahoma"/>
                <a:cs typeface="Tahoma"/>
              </a:rPr>
              <a:t>            </a:t>
            </a:r>
            <a:endParaRPr lang="ru-RU" dirty="0" smtClean="0">
              <a:solidFill>
                <a:schemeClr val="bg1"/>
              </a:solidFill>
              <a:latin typeface="Tahoma"/>
              <a:cs typeface="Tahoma"/>
            </a:endParaRPr>
          </a:p>
          <a:p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Контейнер за съдържание 4"/>
          <p:cNvSpPr>
            <a:spLocks noGrp="1"/>
          </p:cNvSpPr>
          <p:nvPr>
            <p:ph idx="1"/>
          </p:nvPr>
        </p:nvSpPr>
        <p:spPr>
          <a:xfrm>
            <a:off x="571473" y="1544098"/>
            <a:ext cx="8276268" cy="3099348"/>
          </a:xfrm>
        </p:spPr>
        <p:txBody>
          <a:bodyPr/>
          <a:lstStyle/>
          <a:p>
            <a:pPr>
              <a:buNone/>
            </a:pPr>
            <a:r>
              <a:rPr lang="bg-BG" dirty="0" smtClean="0"/>
              <a:t>      </a:t>
            </a:r>
            <a:r>
              <a:rPr lang="bg-BG" b="1" u="sng" dirty="0" smtClean="0"/>
              <a:t>ДРУГИ  ПРИХОДИ, ОЧАКВАНИ  ПРЕЗ </a:t>
            </a:r>
            <a:r>
              <a:rPr lang="bg-BG" b="1" u="sng" dirty="0" smtClean="0"/>
              <a:t>2019 </a:t>
            </a:r>
            <a:endParaRPr lang="bg-BG" b="1" u="sng" dirty="0" smtClean="0"/>
          </a:p>
          <a:p>
            <a:pPr>
              <a:buNone/>
            </a:pPr>
            <a:endParaRPr lang="bg-BG" b="1" dirty="0" smtClean="0"/>
          </a:p>
          <a:p>
            <a:pPr>
              <a:buFontTx/>
              <a:buChar char="-"/>
            </a:pPr>
            <a:r>
              <a:rPr lang="bg-BG" b="1" dirty="0" smtClean="0"/>
              <a:t>ПРИХОДИ ОТ ОТДАДЕНО ПОД НАЕМ ИМУЩЕСТВО</a:t>
            </a:r>
          </a:p>
          <a:p>
            <a:pPr>
              <a:buFontTx/>
              <a:buChar char="-"/>
            </a:pPr>
            <a:r>
              <a:rPr lang="bg-BG" b="1" dirty="0" smtClean="0"/>
              <a:t>6 444 </a:t>
            </a:r>
            <a:r>
              <a:rPr lang="bg-BG" b="1" dirty="0" smtClean="0"/>
              <a:t>ЛВ.</a:t>
            </a:r>
          </a:p>
          <a:p>
            <a:pPr>
              <a:buFontTx/>
              <a:buChar char="-"/>
            </a:pPr>
            <a:r>
              <a:rPr lang="bg-BG" b="1" dirty="0" smtClean="0"/>
              <a:t>ЦЕЛЕВИ ПРИХОДИ ЗА ЦЕЛЕВИ РАЗХОДИ </a:t>
            </a:r>
          </a:p>
          <a:p>
            <a:pPr>
              <a:buFontTx/>
              <a:buChar char="-"/>
            </a:pPr>
            <a:r>
              <a:rPr lang="bg-BG" b="1" dirty="0" smtClean="0"/>
              <a:t>ДРУГИ НЕПРЕДВИДЕНИ</a:t>
            </a:r>
          </a:p>
          <a:p>
            <a:pPr>
              <a:buFontTx/>
              <a:buChar char="-"/>
            </a:pPr>
            <a:endParaRPr lang="bg-BG" b="1" dirty="0"/>
          </a:p>
        </p:txBody>
      </p:sp>
      <p:pic>
        <p:nvPicPr>
          <p:cNvPr id="3074" name="Picture 2" descr="G:\PowerPoint_templates\52073.w4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4714860"/>
            <a:ext cx="5429288" cy="1785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85720" y="1544098"/>
            <a:ext cx="8562021" cy="5099612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bg-BG" dirty="0" smtClean="0"/>
              <a:t>                                                                                   </a:t>
            </a:r>
            <a:r>
              <a:rPr lang="bg-BG" sz="6200" dirty="0" smtClean="0">
                <a:solidFill>
                  <a:schemeClr val="bg1"/>
                </a:solidFill>
              </a:rPr>
              <a:t>РАЗХОДНА ЧАСТ НА БЮДЖЕТ  </a:t>
            </a:r>
            <a:r>
              <a:rPr lang="bg-BG" sz="6200" dirty="0" smtClean="0">
                <a:solidFill>
                  <a:schemeClr val="bg1"/>
                </a:solidFill>
              </a:rPr>
              <a:t>2019</a:t>
            </a:r>
          </a:p>
          <a:p>
            <a:pPr>
              <a:buNone/>
            </a:pPr>
            <a:endParaRPr lang="bg-BG" sz="6200" dirty="0">
              <a:solidFill>
                <a:schemeClr val="bg1"/>
              </a:solidFill>
            </a:endParaRPr>
          </a:p>
          <a:p>
            <a:pPr>
              <a:buNone/>
            </a:pPr>
            <a:endParaRPr lang="bg-BG" sz="6200" dirty="0" smtClean="0">
              <a:solidFill>
                <a:schemeClr val="bg1"/>
              </a:solidFill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bg-BG" sz="3500" b="1" dirty="0" smtClean="0">
                <a:latin typeface="Times New Roman" pitchFamily="18" charset="0"/>
                <a:ea typeface="Calibri" pitchFamily="34" charset="0"/>
                <a:cs typeface="Arial" charset="0"/>
              </a:rPr>
              <a:t>1.Дейност 301 322 </a:t>
            </a:r>
            <a:r>
              <a:rPr lang="bg-BG" sz="3500" b="1" dirty="0" smtClean="0">
                <a:latin typeface="Times New Roman" pitchFamily="18" charset="0"/>
                <a:ea typeface="Calibri" pitchFamily="34" charset="0"/>
                <a:cs typeface="Arial" charset="0"/>
              </a:rPr>
              <a:t>НЕСПЕЦИАЛИЗИРАНИ УЧИЛИЩА</a:t>
            </a:r>
            <a:r>
              <a:rPr lang="bg-BG" sz="3500" b="1" dirty="0" smtClean="0">
                <a:latin typeface="Times New Roman" pitchFamily="18" charset="0"/>
                <a:ea typeface="Calibri" pitchFamily="34" charset="0"/>
                <a:cs typeface="Arial" charset="0"/>
              </a:rPr>
              <a:t>                                                                                                       </a:t>
            </a:r>
            <a:r>
              <a:rPr lang="bg-BG" sz="3500" b="1" dirty="0" smtClean="0">
                <a:latin typeface="Times New Roman" pitchFamily="18" charset="0"/>
                <a:ea typeface="Calibri" pitchFamily="34" charset="0"/>
                <a:cs typeface="Arial" charset="0"/>
              </a:rPr>
              <a:t>2 169 491</a:t>
            </a:r>
            <a:r>
              <a:rPr lang="bg-BG" sz="3500" b="1" dirty="0" smtClean="0">
                <a:latin typeface="Calibri" pitchFamily="34" charset="0"/>
                <a:ea typeface="Calibri" pitchFamily="34" charset="0"/>
                <a:cs typeface="Arial" charset="0"/>
              </a:rPr>
              <a:t> </a:t>
            </a:r>
            <a:endParaRPr lang="bg-BG" sz="3500" dirty="0" smtClean="0">
              <a:latin typeface="Calibri" pitchFamily="34" charset="0"/>
              <a:ea typeface="Calibri" pitchFamily="34" charset="0"/>
              <a:cs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bg-BG" sz="3500" b="1" dirty="0" smtClean="0">
              <a:latin typeface="Times New Roman" pitchFamily="18" charset="0"/>
              <a:ea typeface="Calibri" pitchFamily="34" charset="0"/>
              <a:cs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bg-BG" sz="3500" b="1" dirty="0" smtClean="0">
                <a:latin typeface="Times New Roman" pitchFamily="18" charset="0"/>
                <a:ea typeface="Calibri" pitchFamily="34" charset="0"/>
                <a:cs typeface="Arial" charset="0"/>
              </a:rPr>
              <a:t>РАЗХОДИ ЗА ЗАПЛАТИ, ОБЕЗЩЕТЕНИЯ И ОСИГУРИТЕЛНИ ВНОСКИ</a:t>
            </a:r>
          </a:p>
          <a:p>
            <a:pPr marL="0" inden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bg-BG" sz="3500" b="1" dirty="0" smtClean="0">
              <a:latin typeface="Times New Roman" pitchFamily="18" charset="0"/>
              <a:ea typeface="Calibri" pitchFamily="34" charset="0"/>
              <a:cs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bg-BG" sz="3500" b="1" dirty="0" smtClean="0">
                <a:latin typeface="Times New Roman" pitchFamily="18" charset="0"/>
                <a:ea typeface="Calibri" pitchFamily="34" charset="0"/>
                <a:cs typeface="Arial" charset="0"/>
              </a:rPr>
              <a:t>§01-00  Заплати и възнаграждения за персонала                                                                                                                        </a:t>
            </a:r>
            <a:r>
              <a:rPr lang="bg-BG" sz="3500" b="1" dirty="0" smtClean="0">
                <a:latin typeface="Times New Roman" pitchFamily="18" charset="0"/>
                <a:ea typeface="Calibri" pitchFamily="34" charset="0"/>
                <a:cs typeface="Arial" charset="0"/>
              </a:rPr>
              <a:t>1329409</a:t>
            </a:r>
            <a:r>
              <a:rPr lang="en-US" sz="3500" b="1" dirty="0" smtClean="0">
                <a:latin typeface="Times New Roman" pitchFamily="18" charset="0"/>
                <a:ea typeface="Calibri" pitchFamily="34" charset="0"/>
                <a:cs typeface="Arial" charset="0"/>
              </a:rPr>
              <a:t>                       </a:t>
            </a:r>
            <a:endParaRPr lang="bg-BG" sz="3500" dirty="0" smtClean="0">
              <a:latin typeface="Calibri" pitchFamily="34" charset="0"/>
              <a:ea typeface="Calibri" pitchFamily="34" charset="0"/>
              <a:cs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bg-BG" sz="3500" dirty="0" smtClean="0">
              <a:latin typeface="Times New Roman" pitchFamily="18" charset="0"/>
              <a:ea typeface="Calibri" pitchFamily="34" charset="0"/>
              <a:cs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bg-BG" sz="3500" dirty="0" smtClean="0">
                <a:latin typeface="Times New Roman" pitchFamily="18" charset="0"/>
                <a:ea typeface="Calibri" pitchFamily="34" charset="0"/>
                <a:cs typeface="Arial" charset="0"/>
              </a:rPr>
              <a:t>§</a:t>
            </a:r>
            <a:r>
              <a:rPr lang="bg-BG" sz="3500" i="1" dirty="0" smtClean="0">
                <a:latin typeface="Times New Roman" pitchFamily="18" charset="0"/>
                <a:ea typeface="Calibri" pitchFamily="34" charset="0"/>
                <a:cs typeface="Arial" charset="0"/>
              </a:rPr>
              <a:t>01-01  заплати и възнаграждения на персонал нает на трудови правоотношения                                                                 </a:t>
            </a:r>
            <a:r>
              <a:rPr lang="bg-BG" sz="3500" i="1" dirty="0" smtClean="0">
                <a:latin typeface="Times New Roman" pitchFamily="18" charset="0"/>
                <a:ea typeface="Calibri" pitchFamily="34" charset="0"/>
                <a:cs typeface="Arial" charset="0"/>
              </a:rPr>
              <a:t>1329409</a:t>
            </a:r>
            <a:endParaRPr lang="bg-BG" sz="3500" dirty="0" smtClean="0">
              <a:latin typeface="Calibri" pitchFamily="34" charset="0"/>
              <a:cs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bg-BG" sz="3500" b="1" dirty="0" smtClean="0">
              <a:latin typeface="Times New Roman" pitchFamily="18" charset="0"/>
              <a:cs typeface="Calibri" pitchFamily="34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bg-BG" sz="3500" b="1" dirty="0" smtClean="0">
                <a:latin typeface="Times New Roman" pitchFamily="18" charset="0"/>
                <a:cs typeface="Calibri" pitchFamily="34" charset="0"/>
              </a:rPr>
              <a:t>§02- 00  Други възнаграждения и плащания на персонала            </a:t>
            </a:r>
            <a:r>
              <a:rPr lang="en-US" sz="3500" b="1" dirty="0" smtClean="0">
                <a:latin typeface="Times New Roman" pitchFamily="18" charset="0"/>
                <a:cs typeface="Calibri" pitchFamily="34" charset="0"/>
              </a:rPr>
              <a:t>                  </a:t>
            </a:r>
            <a:r>
              <a:rPr lang="bg-BG" sz="3500" b="1" dirty="0" smtClean="0">
                <a:latin typeface="Times New Roman" pitchFamily="18" charset="0"/>
                <a:cs typeface="Calibri" pitchFamily="34" charset="0"/>
              </a:rPr>
              <a:t>                                                                           </a:t>
            </a:r>
            <a:r>
              <a:rPr lang="bg-BG" sz="3500" b="1" dirty="0" smtClean="0">
                <a:latin typeface="Times New Roman" pitchFamily="18" charset="0"/>
                <a:cs typeface="Calibri" pitchFamily="34" charset="0"/>
              </a:rPr>
              <a:t>68 100</a:t>
            </a:r>
            <a:endParaRPr lang="bg-BG" sz="3500" dirty="0" smtClean="0">
              <a:latin typeface="Calibri" pitchFamily="34" charset="0"/>
              <a:cs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bg-BG" sz="3500" i="1" dirty="0" smtClean="0">
              <a:latin typeface="Times New Roman" pitchFamily="18" charset="0"/>
              <a:cs typeface="Calibri" pitchFamily="34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bg-BG" sz="3500" i="1" dirty="0" smtClean="0">
                <a:latin typeface="Times New Roman" pitchFamily="18" charset="0"/>
                <a:cs typeface="Calibri" pitchFamily="34" charset="0"/>
              </a:rPr>
              <a:t>§02-05 Изплатени суми от СБКО, за облекло и други на персонала, с характер на възнаграждения                                        </a:t>
            </a:r>
            <a:r>
              <a:rPr lang="bg-BG" sz="3500" i="1" dirty="0" smtClean="0">
                <a:latin typeface="Times New Roman" pitchFamily="18" charset="0"/>
                <a:cs typeface="Calibri" pitchFamily="34" charset="0"/>
              </a:rPr>
              <a:t>30100</a:t>
            </a:r>
            <a:r>
              <a:rPr lang="en-US" sz="3500" i="1" dirty="0" smtClean="0">
                <a:latin typeface="Times New Roman" pitchFamily="18" charset="0"/>
                <a:cs typeface="Calibri" pitchFamily="34" charset="0"/>
              </a:rPr>
              <a:t> </a:t>
            </a:r>
            <a:r>
              <a:rPr lang="bg-BG" sz="3500" i="1" dirty="0" smtClean="0">
                <a:latin typeface="Times New Roman" pitchFamily="18" charset="0"/>
                <a:cs typeface="Calibri" pitchFamily="34" charset="0"/>
              </a:rPr>
              <a:t>                                                                           </a:t>
            </a:r>
            <a:endParaRPr lang="bg-BG" sz="3500" dirty="0" smtClean="0">
              <a:latin typeface="Calibri" pitchFamily="34" charset="0"/>
              <a:cs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bg-BG" sz="3500" i="1" dirty="0" smtClean="0">
              <a:latin typeface="Times New Roman" pitchFamily="18" charset="0"/>
              <a:cs typeface="Calibri" pitchFamily="34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bg-BG" sz="3500" i="1" dirty="0" smtClean="0">
                <a:latin typeface="Times New Roman" pitchFamily="18" charset="0"/>
                <a:cs typeface="Calibri" pitchFamily="34" charset="0"/>
              </a:rPr>
              <a:t>§02- 08 Обезщетения на персонала с характер на възнаграждения                                                                                               </a:t>
            </a:r>
            <a:r>
              <a:rPr lang="bg-BG" sz="3500" i="1" dirty="0" smtClean="0">
                <a:latin typeface="Times New Roman" pitchFamily="18" charset="0"/>
                <a:cs typeface="Calibri" pitchFamily="34" charset="0"/>
              </a:rPr>
              <a:t>30000                                                       </a:t>
            </a:r>
            <a:endParaRPr lang="bg-BG" sz="3500" dirty="0" smtClean="0">
              <a:latin typeface="Calibri" pitchFamily="34" charset="0"/>
              <a:cs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bg-BG" sz="3500" i="1" dirty="0" smtClean="0">
              <a:latin typeface="Times New Roman" pitchFamily="18" charset="0"/>
              <a:cs typeface="Calibri" pitchFamily="34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bg-BG" sz="3500" i="1" dirty="0" smtClean="0">
                <a:latin typeface="Times New Roman" pitchFamily="18" charset="0"/>
                <a:cs typeface="Calibri" pitchFamily="34" charset="0"/>
              </a:rPr>
              <a:t>§ 02-09  Други плащания и възнаграждения                                                                                                                                         8</a:t>
            </a:r>
            <a:r>
              <a:rPr lang="bg-BG" sz="3500" i="1" dirty="0" smtClean="0">
                <a:latin typeface="Calibri" pitchFamily="34" charset="0"/>
                <a:cs typeface="Calibri" pitchFamily="34" charset="0"/>
              </a:rPr>
              <a:t> </a:t>
            </a:r>
            <a:r>
              <a:rPr lang="bg-BG" sz="3500" i="1" dirty="0" smtClean="0">
                <a:latin typeface="Times New Roman" pitchFamily="18" charset="0"/>
                <a:cs typeface="Calibri" pitchFamily="34" charset="0"/>
              </a:rPr>
              <a:t>000</a:t>
            </a:r>
            <a:endParaRPr lang="bg-BG" sz="3500" dirty="0" smtClean="0">
              <a:latin typeface="Calibri" pitchFamily="34" charset="0"/>
              <a:cs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bg-BG" sz="3500" b="1" dirty="0" smtClean="0">
              <a:latin typeface="Times New Roman" pitchFamily="18" charset="0"/>
              <a:cs typeface="Calibri" pitchFamily="34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bg-BG" sz="3500" b="1" dirty="0" smtClean="0">
                <a:latin typeface="Times New Roman" pitchFamily="18" charset="0"/>
                <a:cs typeface="Calibri" pitchFamily="34" charset="0"/>
              </a:rPr>
              <a:t>§ 05-00 Задължителни осигурителни вноски   от работодатели                                                                                                 </a:t>
            </a:r>
            <a:r>
              <a:rPr lang="bg-BG" sz="3500" b="1" dirty="0" smtClean="0">
                <a:latin typeface="Times New Roman" pitchFamily="18" charset="0"/>
                <a:cs typeface="Calibri" pitchFamily="34" charset="0"/>
              </a:rPr>
              <a:t>314156</a:t>
            </a:r>
            <a:endParaRPr lang="bg-BG" sz="3500" b="1" dirty="0" smtClean="0">
              <a:latin typeface="Times New Roman" pitchFamily="18" charset="0"/>
              <a:cs typeface="Calibri" pitchFamily="34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ClrTx/>
              <a:buSzTx/>
              <a:buFont typeface="Georgia" pitchFamily="18" charset="0"/>
              <a:buNone/>
            </a:pPr>
            <a:endParaRPr lang="bg-BG" sz="3500" i="1" dirty="0" smtClean="0"/>
          </a:p>
          <a:p>
            <a:pPr marL="0" indent="0">
              <a:spcBef>
                <a:spcPct val="0"/>
              </a:spcBef>
              <a:spcAft>
                <a:spcPct val="0"/>
              </a:spcAft>
              <a:buClrTx/>
              <a:buSzTx/>
              <a:buFont typeface="Georgia" pitchFamily="18" charset="0"/>
              <a:buNone/>
            </a:pPr>
            <a:r>
              <a:rPr lang="bg-BG" sz="3500" i="1" dirty="0" smtClean="0"/>
              <a:t>§ 05- 01 ДОО                                                                                                                                                                                                              </a:t>
            </a:r>
            <a:r>
              <a:rPr lang="bg-BG" sz="3500" i="1" dirty="0" smtClean="0"/>
              <a:t>157081</a:t>
            </a:r>
            <a:endParaRPr lang="bg-BG" sz="3500" i="1" dirty="0" smtClean="0"/>
          </a:p>
          <a:p>
            <a:pPr marL="0" inden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bg-BG" sz="3500" i="1" dirty="0" smtClean="0">
              <a:latin typeface="Times New Roman" pitchFamily="18" charset="0"/>
              <a:cs typeface="Calibri" pitchFamily="34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bg-BG" sz="3500" i="1" dirty="0" smtClean="0">
                <a:latin typeface="Times New Roman" pitchFamily="18" charset="0"/>
                <a:cs typeface="Calibri" pitchFamily="34" charset="0"/>
              </a:rPr>
              <a:t>§05-52 Учителски пенсионен фонд                                       </a:t>
            </a:r>
            <a:r>
              <a:rPr lang="en-US" sz="3500" i="1" dirty="0" smtClean="0">
                <a:latin typeface="Times New Roman" pitchFamily="18" charset="0"/>
                <a:cs typeface="Calibri" pitchFamily="34" charset="0"/>
              </a:rPr>
              <a:t>                                                               </a:t>
            </a:r>
            <a:r>
              <a:rPr lang="bg-BG" sz="3500" i="1" dirty="0" smtClean="0">
                <a:latin typeface="Times New Roman" pitchFamily="18" charset="0"/>
                <a:cs typeface="Calibri" pitchFamily="34" charset="0"/>
              </a:rPr>
              <a:t>                                                 </a:t>
            </a:r>
            <a:r>
              <a:rPr lang="bg-BG" sz="3500" i="1" dirty="0" smtClean="0">
                <a:latin typeface="Times New Roman" pitchFamily="18" charset="0"/>
                <a:cs typeface="Calibri" pitchFamily="34" charset="0"/>
              </a:rPr>
              <a:t>50485</a:t>
            </a:r>
            <a:endParaRPr lang="bg-BG" sz="3500" dirty="0" smtClean="0">
              <a:latin typeface="Calibri" pitchFamily="34" charset="0"/>
              <a:cs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bg-BG" sz="3500" i="1" dirty="0" smtClean="0">
              <a:latin typeface="Times New Roman" pitchFamily="18" charset="0"/>
              <a:cs typeface="Calibri" pitchFamily="34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bg-BG" sz="3500" i="1" dirty="0" smtClean="0">
                <a:latin typeface="Times New Roman" pitchFamily="18" charset="0"/>
                <a:cs typeface="Calibri" pitchFamily="34" charset="0"/>
              </a:rPr>
              <a:t>§ 05-60 ЗОВ                                                                                                                                                              </a:t>
            </a:r>
            <a:r>
              <a:rPr lang="en-US" sz="3500" i="1" dirty="0" smtClean="0">
                <a:latin typeface="Times New Roman" pitchFamily="18" charset="0"/>
                <a:cs typeface="Calibri" pitchFamily="34" charset="0"/>
              </a:rPr>
              <a:t> </a:t>
            </a:r>
            <a:r>
              <a:rPr lang="bg-BG" sz="3500" i="1" dirty="0" smtClean="0">
                <a:latin typeface="Times New Roman" pitchFamily="18" charset="0"/>
                <a:cs typeface="Calibri" pitchFamily="34" charset="0"/>
              </a:rPr>
              <a:t>                               </a:t>
            </a:r>
            <a:r>
              <a:rPr lang="bg-BG" sz="3500" i="1" dirty="0" smtClean="0">
                <a:latin typeface="Times New Roman" pitchFamily="18" charset="0"/>
                <a:cs typeface="Calibri" pitchFamily="34" charset="0"/>
              </a:rPr>
              <a:t>67320</a:t>
            </a:r>
            <a:endParaRPr lang="bg-BG" sz="3500" dirty="0" smtClean="0">
              <a:latin typeface="Calibri" pitchFamily="34" charset="0"/>
              <a:cs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bg-BG" sz="3500" i="1" dirty="0" smtClean="0">
              <a:latin typeface="Times New Roman" pitchFamily="18" charset="0"/>
              <a:cs typeface="Calibri" pitchFamily="34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bg-BG" sz="3500" i="1" dirty="0" smtClean="0">
                <a:latin typeface="Times New Roman" pitchFamily="18" charset="0"/>
                <a:cs typeface="Calibri" pitchFamily="34" charset="0"/>
              </a:rPr>
              <a:t>§ 05 -80 Универсален пенсионен фонд                                                                                       </a:t>
            </a:r>
            <a:r>
              <a:rPr lang="en-US" sz="3500" i="1" dirty="0" smtClean="0">
                <a:latin typeface="Times New Roman" pitchFamily="18" charset="0"/>
                <a:cs typeface="Calibri" pitchFamily="34" charset="0"/>
              </a:rPr>
              <a:t>     </a:t>
            </a:r>
            <a:r>
              <a:rPr lang="bg-BG" sz="3500" i="1" dirty="0" smtClean="0">
                <a:latin typeface="Times New Roman" pitchFamily="18" charset="0"/>
                <a:cs typeface="Calibri" pitchFamily="34" charset="0"/>
              </a:rPr>
              <a:t>                           </a:t>
            </a:r>
            <a:r>
              <a:rPr lang="en-US" sz="3500" i="1" dirty="0" smtClean="0">
                <a:latin typeface="Times New Roman" pitchFamily="18" charset="0"/>
                <a:cs typeface="Calibri" pitchFamily="34" charset="0"/>
              </a:rPr>
              <a:t> </a:t>
            </a:r>
            <a:r>
              <a:rPr lang="bg-BG" sz="3500" i="1" dirty="0" smtClean="0">
                <a:latin typeface="Times New Roman" pitchFamily="18" charset="0"/>
                <a:cs typeface="Calibri" pitchFamily="34" charset="0"/>
              </a:rPr>
              <a:t>                      </a:t>
            </a:r>
            <a:r>
              <a:rPr lang="en-US" sz="3500" i="1" dirty="0" smtClean="0">
                <a:latin typeface="Times New Roman" pitchFamily="18" charset="0"/>
                <a:cs typeface="Calibri" pitchFamily="34" charset="0"/>
              </a:rPr>
              <a:t> </a:t>
            </a:r>
            <a:r>
              <a:rPr lang="bg-BG" sz="3500" i="1" dirty="0" smtClean="0">
                <a:latin typeface="Times New Roman" pitchFamily="18" charset="0"/>
                <a:cs typeface="Calibri" pitchFamily="34" charset="0"/>
              </a:rPr>
              <a:t>   </a:t>
            </a:r>
            <a:r>
              <a:rPr lang="bg-BG" sz="3500" i="1" dirty="0" smtClean="0">
                <a:latin typeface="Times New Roman" pitchFamily="18" charset="0"/>
                <a:cs typeface="Calibri" pitchFamily="34" charset="0"/>
              </a:rPr>
              <a:t>39270</a:t>
            </a:r>
            <a:endParaRPr lang="bg-BG" sz="3500" i="1" dirty="0" smtClean="0">
              <a:latin typeface="Times New Roman" pitchFamily="18" charset="0"/>
              <a:cs typeface="Calibri" pitchFamily="34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bg-BG" sz="3500" i="1" dirty="0" smtClean="0">
              <a:latin typeface="Times New Roman" pitchFamily="18" charset="0"/>
              <a:cs typeface="Calibri" pitchFamily="34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bg-BG" sz="3500" i="1" dirty="0" smtClean="0">
              <a:latin typeface="Times New Roman" pitchFamily="18" charset="0"/>
              <a:cs typeface="Calibri" pitchFamily="34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bg-BG" sz="3500" i="1" dirty="0" smtClean="0">
              <a:latin typeface="Times New Roman" pitchFamily="18" charset="0"/>
              <a:cs typeface="Calibri" pitchFamily="34" charset="0"/>
            </a:endParaRPr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28596" y="1544098"/>
            <a:ext cx="8419145" cy="417091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bg-BG" sz="4400" dirty="0" smtClean="0"/>
              <a:t>    </a:t>
            </a:r>
            <a:r>
              <a:rPr lang="bg-BG" sz="4400" u="sng" dirty="0" smtClean="0">
                <a:solidFill>
                  <a:schemeClr val="bg1"/>
                </a:solidFill>
              </a:rPr>
              <a:t>§ 10-00  ИЗДРЪЖКА                                                            </a:t>
            </a:r>
            <a:r>
              <a:rPr lang="bg-BG" sz="4400" u="sng" dirty="0">
                <a:solidFill>
                  <a:schemeClr val="bg1"/>
                </a:solidFill>
              </a:rPr>
              <a:t> </a:t>
            </a:r>
            <a:r>
              <a:rPr lang="bg-BG" sz="4400" u="sng" dirty="0" smtClean="0">
                <a:solidFill>
                  <a:schemeClr val="bg1"/>
                </a:solidFill>
              </a:rPr>
              <a:t>388 846</a:t>
            </a:r>
            <a:r>
              <a:rPr lang="bg-BG" sz="4400" u="sng" dirty="0" smtClean="0">
                <a:solidFill>
                  <a:schemeClr val="bg1"/>
                </a:solidFill>
              </a:rPr>
              <a:t>                                                                      </a:t>
            </a:r>
            <a:r>
              <a:rPr lang="bg-BG" sz="4400" u="sng" dirty="0" smtClean="0">
                <a:solidFill>
                  <a:schemeClr val="bg1"/>
                </a:solidFill>
              </a:rPr>
              <a:t/>
            </a:r>
            <a:br>
              <a:rPr lang="bg-BG" sz="4400" u="sng" dirty="0" smtClean="0">
                <a:solidFill>
                  <a:schemeClr val="bg1"/>
                </a:solidFill>
              </a:rPr>
            </a:br>
            <a:r>
              <a:rPr lang="bg-BG" sz="4400" u="sng" dirty="0" smtClean="0">
                <a:solidFill>
                  <a:schemeClr val="bg1"/>
                </a:solidFill>
              </a:rPr>
              <a:t>                                                              </a:t>
            </a:r>
            <a:r>
              <a:rPr lang="bg-BG" u="sng" dirty="0" smtClean="0">
                <a:solidFill>
                  <a:schemeClr val="bg1"/>
                </a:solidFill>
              </a:rPr>
              <a:t/>
            </a:r>
            <a:br>
              <a:rPr lang="bg-BG" u="sng" dirty="0" smtClean="0">
                <a:solidFill>
                  <a:schemeClr val="bg1"/>
                </a:solidFill>
              </a:rPr>
            </a:br>
            <a:r>
              <a:rPr lang="bg-BG" i="1" dirty="0" smtClean="0">
                <a:solidFill>
                  <a:schemeClr val="bg1"/>
                </a:solidFill>
              </a:rPr>
              <a:t>§10-11 Храна                                                                                                                                           36000 </a:t>
            </a:r>
            <a:r>
              <a:rPr lang="bg-BG" dirty="0" smtClean="0">
                <a:solidFill>
                  <a:schemeClr val="bg1"/>
                </a:solidFill>
              </a:rPr>
              <a:t/>
            </a:r>
            <a:br>
              <a:rPr lang="bg-BG" dirty="0" smtClean="0">
                <a:solidFill>
                  <a:schemeClr val="bg1"/>
                </a:solidFill>
              </a:rPr>
            </a:br>
            <a:r>
              <a:rPr lang="bg-BG" dirty="0" smtClean="0">
                <a:solidFill>
                  <a:schemeClr val="bg1"/>
                </a:solidFill>
              </a:rPr>
              <a:t/>
            </a:r>
            <a:br>
              <a:rPr lang="bg-BG" dirty="0" smtClean="0">
                <a:solidFill>
                  <a:schemeClr val="bg1"/>
                </a:solidFill>
              </a:rPr>
            </a:br>
            <a:r>
              <a:rPr lang="bg-BG" i="1" dirty="0" smtClean="0">
                <a:solidFill>
                  <a:schemeClr val="bg1"/>
                </a:solidFill>
              </a:rPr>
              <a:t>§10- 13 Постелен инвентар и работна облекло                                                                         </a:t>
            </a:r>
            <a:r>
              <a:rPr lang="bg-BG" i="1" dirty="0" smtClean="0">
                <a:solidFill>
                  <a:schemeClr val="bg1"/>
                </a:solidFill>
              </a:rPr>
              <a:t>4500</a:t>
            </a:r>
            <a:r>
              <a:rPr lang="bg-BG" i="1" dirty="0" smtClean="0">
                <a:solidFill>
                  <a:schemeClr val="bg1"/>
                </a:solidFill>
              </a:rPr>
              <a:t>                                                                                        </a:t>
            </a:r>
            <a:r>
              <a:rPr lang="bg-BG" dirty="0" smtClean="0">
                <a:solidFill>
                  <a:schemeClr val="bg1"/>
                </a:solidFill>
              </a:rPr>
              <a:t/>
            </a:r>
            <a:br>
              <a:rPr lang="bg-BG" dirty="0" smtClean="0">
                <a:solidFill>
                  <a:schemeClr val="bg1"/>
                </a:solidFill>
              </a:rPr>
            </a:br>
            <a:r>
              <a:rPr lang="bg-BG" dirty="0" smtClean="0">
                <a:solidFill>
                  <a:schemeClr val="bg1"/>
                </a:solidFill>
              </a:rPr>
              <a:t/>
            </a:r>
            <a:br>
              <a:rPr lang="bg-BG" dirty="0" smtClean="0">
                <a:solidFill>
                  <a:schemeClr val="bg1"/>
                </a:solidFill>
              </a:rPr>
            </a:br>
            <a:r>
              <a:rPr lang="bg-BG" i="1" dirty="0" smtClean="0">
                <a:solidFill>
                  <a:schemeClr val="bg1"/>
                </a:solidFill>
              </a:rPr>
              <a:t>§10-14 Учебни и научно-изследователски разходи и книги за библиотеката                 </a:t>
            </a:r>
            <a:r>
              <a:rPr lang="bg-BG" i="1" dirty="0" smtClean="0">
                <a:solidFill>
                  <a:schemeClr val="bg1"/>
                </a:solidFill>
              </a:rPr>
              <a:t>22 436                                                  </a:t>
            </a:r>
            <a:r>
              <a:rPr lang="bg-BG" dirty="0" smtClean="0">
                <a:solidFill>
                  <a:schemeClr val="bg1"/>
                </a:solidFill>
              </a:rPr>
              <a:t/>
            </a:r>
            <a:br>
              <a:rPr lang="bg-BG" dirty="0" smtClean="0">
                <a:solidFill>
                  <a:schemeClr val="bg1"/>
                </a:solidFill>
              </a:rPr>
            </a:br>
            <a:r>
              <a:rPr lang="bg-BG" dirty="0" smtClean="0">
                <a:solidFill>
                  <a:schemeClr val="bg1"/>
                </a:solidFill>
              </a:rPr>
              <a:t/>
            </a:r>
            <a:br>
              <a:rPr lang="bg-BG" dirty="0" smtClean="0">
                <a:solidFill>
                  <a:schemeClr val="bg1"/>
                </a:solidFill>
              </a:rPr>
            </a:br>
            <a:r>
              <a:rPr lang="bg-BG" i="1" dirty="0" smtClean="0">
                <a:solidFill>
                  <a:schemeClr val="bg1"/>
                </a:solidFill>
              </a:rPr>
              <a:t>§10-15 Материали                                                                                                                               </a:t>
            </a:r>
            <a:r>
              <a:rPr lang="bg-BG" i="1" dirty="0" smtClean="0">
                <a:solidFill>
                  <a:schemeClr val="bg1"/>
                </a:solidFill>
              </a:rPr>
              <a:t>80000</a:t>
            </a:r>
            <a:r>
              <a:rPr lang="bg-BG" i="1" dirty="0" smtClean="0">
                <a:solidFill>
                  <a:schemeClr val="bg1"/>
                </a:solidFill>
              </a:rPr>
              <a:t>                                                                                                                                    </a:t>
            </a:r>
            <a:r>
              <a:rPr lang="bg-BG" dirty="0" smtClean="0">
                <a:solidFill>
                  <a:schemeClr val="bg1"/>
                </a:solidFill>
              </a:rPr>
              <a:t/>
            </a:r>
            <a:br>
              <a:rPr lang="bg-BG" dirty="0" smtClean="0">
                <a:solidFill>
                  <a:schemeClr val="bg1"/>
                </a:solidFill>
              </a:rPr>
            </a:br>
            <a:r>
              <a:rPr lang="bg-BG" dirty="0" smtClean="0">
                <a:solidFill>
                  <a:schemeClr val="bg1"/>
                </a:solidFill>
              </a:rPr>
              <a:t/>
            </a:r>
            <a:br>
              <a:rPr lang="bg-BG" dirty="0" smtClean="0">
                <a:solidFill>
                  <a:schemeClr val="bg1"/>
                </a:solidFill>
              </a:rPr>
            </a:br>
            <a:r>
              <a:rPr lang="bg-BG" i="1" dirty="0" smtClean="0">
                <a:solidFill>
                  <a:schemeClr val="bg1"/>
                </a:solidFill>
              </a:rPr>
              <a:t>§ 10-16 Вода, горива и енергия                                                                                                      </a:t>
            </a:r>
            <a:r>
              <a:rPr lang="bg-BG" i="1" dirty="0" smtClean="0">
                <a:solidFill>
                  <a:schemeClr val="bg1"/>
                </a:solidFill>
              </a:rPr>
              <a:t> 120 </a:t>
            </a:r>
            <a:r>
              <a:rPr lang="bg-BG" i="1" dirty="0" smtClean="0">
                <a:solidFill>
                  <a:schemeClr val="bg1"/>
                </a:solidFill>
              </a:rPr>
              <a:t>000                                                                                                                            </a:t>
            </a:r>
            <a:r>
              <a:rPr lang="bg-BG" dirty="0" smtClean="0">
                <a:solidFill>
                  <a:schemeClr val="bg1"/>
                </a:solidFill>
              </a:rPr>
              <a:t/>
            </a:r>
            <a:br>
              <a:rPr lang="bg-BG" dirty="0" smtClean="0">
                <a:solidFill>
                  <a:schemeClr val="bg1"/>
                </a:solidFill>
              </a:rPr>
            </a:br>
            <a:r>
              <a:rPr lang="bg-BG" dirty="0" smtClean="0">
                <a:solidFill>
                  <a:schemeClr val="bg1"/>
                </a:solidFill>
              </a:rPr>
              <a:t/>
            </a:r>
            <a:br>
              <a:rPr lang="bg-BG" dirty="0" smtClean="0">
                <a:solidFill>
                  <a:schemeClr val="bg1"/>
                </a:solidFill>
              </a:rPr>
            </a:br>
            <a:r>
              <a:rPr lang="bg-BG" i="1" dirty="0" smtClean="0">
                <a:solidFill>
                  <a:schemeClr val="bg1"/>
                </a:solidFill>
              </a:rPr>
              <a:t>§ 10-20 Разходи за външни услуги                                                                                                    </a:t>
            </a:r>
            <a:r>
              <a:rPr lang="bg-BG" i="1" dirty="0" smtClean="0">
                <a:solidFill>
                  <a:schemeClr val="bg1"/>
                </a:solidFill>
              </a:rPr>
              <a:t>70 </a:t>
            </a:r>
            <a:r>
              <a:rPr lang="bg-BG" i="1" dirty="0" smtClean="0">
                <a:solidFill>
                  <a:schemeClr val="bg1"/>
                </a:solidFill>
              </a:rPr>
              <a:t>000                                                                                                                     </a:t>
            </a:r>
            <a:r>
              <a:rPr lang="bg-BG" dirty="0" smtClean="0">
                <a:solidFill>
                  <a:schemeClr val="bg1"/>
                </a:solidFill>
              </a:rPr>
              <a:t/>
            </a:r>
            <a:br>
              <a:rPr lang="bg-BG" dirty="0" smtClean="0">
                <a:solidFill>
                  <a:schemeClr val="bg1"/>
                </a:solidFill>
              </a:rPr>
            </a:br>
            <a:r>
              <a:rPr lang="bg-BG" dirty="0" smtClean="0">
                <a:solidFill>
                  <a:schemeClr val="bg1"/>
                </a:solidFill>
              </a:rPr>
              <a:t/>
            </a:r>
            <a:br>
              <a:rPr lang="bg-BG" dirty="0" smtClean="0">
                <a:solidFill>
                  <a:schemeClr val="bg1"/>
                </a:solidFill>
              </a:rPr>
            </a:br>
            <a:r>
              <a:rPr lang="bg-BG" i="1" dirty="0" smtClean="0">
                <a:solidFill>
                  <a:schemeClr val="bg1"/>
                </a:solidFill>
              </a:rPr>
              <a:t>§ 10-30 Текущ ремонт                                                                                                                         </a:t>
            </a:r>
            <a:r>
              <a:rPr lang="bg-BG" i="1" dirty="0" smtClean="0">
                <a:solidFill>
                  <a:schemeClr val="bg1"/>
                </a:solidFill>
              </a:rPr>
              <a:t>25 </a:t>
            </a:r>
            <a:r>
              <a:rPr lang="bg-BG" i="1" dirty="0" smtClean="0">
                <a:solidFill>
                  <a:schemeClr val="bg1"/>
                </a:solidFill>
              </a:rPr>
              <a:t>000                                                                                                                                   </a:t>
            </a:r>
            <a:r>
              <a:rPr lang="bg-BG" dirty="0" smtClean="0">
                <a:solidFill>
                  <a:schemeClr val="bg1"/>
                </a:solidFill>
              </a:rPr>
              <a:t/>
            </a:r>
            <a:br>
              <a:rPr lang="bg-BG" dirty="0" smtClean="0">
                <a:solidFill>
                  <a:schemeClr val="bg1"/>
                </a:solidFill>
              </a:rPr>
            </a:br>
            <a:r>
              <a:rPr lang="bg-BG" dirty="0" smtClean="0">
                <a:solidFill>
                  <a:schemeClr val="bg1"/>
                </a:solidFill>
              </a:rPr>
              <a:t/>
            </a:r>
            <a:br>
              <a:rPr lang="bg-BG" dirty="0" smtClean="0">
                <a:solidFill>
                  <a:schemeClr val="bg1"/>
                </a:solidFill>
              </a:rPr>
            </a:br>
            <a:r>
              <a:rPr lang="bg-BG" i="1" dirty="0" smtClean="0">
                <a:solidFill>
                  <a:schemeClr val="bg1"/>
                </a:solidFill>
              </a:rPr>
              <a:t>§ 10-51 Командировки в страната                                                                                                  1 500                                                                                                                    </a:t>
            </a:r>
            <a:r>
              <a:rPr lang="bg-BG" dirty="0" smtClean="0">
                <a:solidFill>
                  <a:schemeClr val="bg1"/>
                </a:solidFill>
              </a:rPr>
              <a:t/>
            </a:r>
            <a:br>
              <a:rPr lang="bg-BG" dirty="0" smtClean="0">
                <a:solidFill>
                  <a:schemeClr val="bg1"/>
                </a:solidFill>
              </a:rPr>
            </a:br>
            <a:r>
              <a:rPr lang="bg-BG" dirty="0" smtClean="0">
                <a:solidFill>
                  <a:schemeClr val="bg1"/>
                </a:solidFill>
              </a:rPr>
              <a:t/>
            </a:r>
            <a:br>
              <a:rPr lang="bg-BG" dirty="0" smtClean="0">
                <a:solidFill>
                  <a:schemeClr val="bg1"/>
                </a:solidFill>
              </a:rPr>
            </a:br>
            <a:r>
              <a:rPr lang="bg-BG" i="1" dirty="0" smtClean="0">
                <a:solidFill>
                  <a:schemeClr val="bg1"/>
                </a:solidFill>
              </a:rPr>
              <a:t>§ 10-63 Разходи за застраховки                                                                                                         5 000                                                                                                                          </a:t>
            </a:r>
            <a:r>
              <a:rPr lang="bg-BG" dirty="0" smtClean="0">
                <a:solidFill>
                  <a:schemeClr val="bg1"/>
                </a:solidFill>
              </a:rPr>
              <a:t/>
            </a:r>
            <a:br>
              <a:rPr lang="bg-BG" dirty="0" smtClean="0">
                <a:solidFill>
                  <a:schemeClr val="bg1"/>
                </a:solidFill>
              </a:rPr>
            </a:br>
            <a:r>
              <a:rPr lang="bg-BG" dirty="0" smtClean="0">
                <a:solidFill>
                  <a:schemeClr val="bg1"/>
                </a:solidFill>
              </a:rPr>
              <a:t/>
            </a:r>
            <a:br>
              <a:rPr lang="bg-BG" dirty="0" smtClean="0">
                <a:solidFill>
                  <a:schemeClr val="bg1"/>
                </a:solidFill>
              </a:rPr>
            </a:br>
            <a:r>
              <a:rPr lang="bg-BG" i="1" dirty="0" smtClean="0">
                <a:solidFill>
                  <a:schemeClr val="bg1"/>
                </a:solidFill>
              </a:rPr>
              <a:t>§ 10-91 СБКО                                                                                                                                          </a:t>
            </a:r>
            <a:r>
              <a:rPr lang="bg-BG" i="1" dirty="0" smtClean="0">
                <a:solidFill>
                  <a:schemeClr val="bg1"/>
                </a:solidFill>
              </a:rPr>
              <a:t>28  910</a:t>
            </a:r>
            <a:endParaRPr lang="bg-BG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28597" y="1544098"/>
            <a:ext cx="8419144" cy="352797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bg-BG" b="1" dirty="0" smtClean="0"/>
              <a:t>                         ДРУГИ ПЛАНИРАНИ РАЗХОДИ :</a:t>
            </a:r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r>
              <a:rPr lang="bg-BG" dirty="0" smtClean="0"/>
              <a:t>     §19 – 00 ПЛАТЕНИ ДАНЪЦИ,ТАКСИ И АДМИНИСТРАТИВНИ САНКЦИИ                                                                                             </a:t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i="1" dirty="0" smtClean="0"/>
              <a:t> § 19-01  Платени държавни данъци, такси, наказателни лихви и административни санкции                                                       </a:t>
            </a:r>
            <a:r>
              <a:rPr lang="bg-BG" i="1" dirty="0" smtClean="0">
                <a:solidFill>
                  <a:schemeClr val="bg1"/>
                </a:solidFill>
              </a:rPr>
              <a:t>334</a:t>
            </a:r>
            <a:r>
              <a:rPr lang="bg-BG" i="1" dirty="0" smtClean="0">
                <a:solidFill>
                  <a:schemeClr val="bg1"/>
                </a:solidFill>
              </a:rPr>
              <a:t>                                                                                       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 smtClean="0"/>
          </a:p>
          <a:p>
            <a:pPr>
              <a:buNone/>
            </a:pPr>
            <a:r>
              <a:rPr lang="bg-BG" i="1" dirty="0" smtClean="0"/>
              <a:t>     § 19-81  Платени общински данъци, такси, наказателни лихви и административни санкции                                                       </a:t>
            </a:r>
            <a:r>
              <a:rPr lang="bg-BG" i="1" dirty="0" smtClean="0"/>
              <a:t>16 734</a:t>
            </a:r>
            <a:r>
              <a:rPr lang="bg-BG" i="1" dirty="0" smtClean="0"/>
              <a:t/>
            </a:r>
            <a:br>
              <a:rPr lang="bg-BG" i="1" dirty="0" smtClean="0"/>
            </a:br>
            <a:endParaRPr lang="bg-BG" b="1" dirty="0" smtClean="0"/>
          </a:p>
          <a:p>
            <a:pPr>
              <a:buNone/>
            </a:pPr>
            <a:endParaRPr lang="bg-BG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1486</TotalTime>
  <Words>380</Words>
  <Application>Microsoft Office PowerPoint</Application>
  <PresentationFormat>On-screen Show (4:3)</PresentationFormat>
  <Paragraphs>92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Georgia</vt:lpstr>
      <vt:lpstr>Tahoma</vt:lpstr>
      <vt:lpstr>Times New Roman</vt:lpstr>
      <vt:lpstr>Office Theme</vt:lpstr>
      <vt:lpstr>     СУ “ ГЕОРГИ ИЗМИРЛИЕВ”</vt:lpstr>
      <vt:lpstr>       СРЕДНО УЧИЛИЩЕ “ГЕОРГИ ИЗМИРЛИЕВ”</vt:lpstr>
      <vt:lpstr>          СУ “ ГЕОРГИ ИЗМИРЛИЕВ”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Windows User</cp:lastModifiedBy>
  <cp:revision>25</cp:revision>
  <dcterms:created xsi:type="dcterms:W3CDTF">2013-08-21T19:17:07Z</dcterms:created>
  <dcterms:modified xsi:type="dcterms:W3CDTF">2019-03-28T09:39:02Z</dcterms:modified>
</cp:coreProperties>
</file>