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0000CC"/>
    <a:srgbClr val="9EFF29"/>
    <a:srgbClr val="C80064"/>
    <a:srgbClr val="C33A1F"/>
    <a:srgbClr val="FF2549"/>
    <a:srgbClr val="003635"/>
    <a:srgbClr val="D6370C"/>
    <a:srgbClr val="1D3A00"/>
    <a:srgbClr val="FF8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92826" y="2352366"/>
            <a:ext cx="7005484" cy="149696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739" y="1224114"/>
            <a:ext cx="7382308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7" y="290705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27356"/>
            <a:ext cx="8246070" cy="345112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762" y="318046"/>
            <a:ext cx="6489566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510" y="1069258"/>
            <a:ext cx="6511411" cy="361923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242150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67764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150038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67764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150038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0702" y="1113499"/>
            <a:ext cx="7034981" cy="730043"/>
          </a:xfrm>
        </p:spPr>
        <p:txBody>
          <a:bodyPr/>
          <a:lstStyle/>
          <a:p>
            <a:r>
              <a:rPr lang="bg-BG" u="sng" dirty="0" smtClean="0"/>
              <a:t>СУ „ГЕОРГИ ИЗМИРЛИЕВ“</a:t>
            </a:r>
            <a:endParaRPr lang="en-US" u="sng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ОТЧЕТ </a:t>
            </a:r>
            <a:br>
              <a:rPr lang="bg-BG" dirty="0" smtClean="0"/>
            </a:br>
            <a:r>
              <a:rPr lang="bg-BG" dirty="0" smtClean="0"/>
              <a:t>ЗА ИЗПЪЛНЕНИЕТО НА </a:t>
            </a:r>
            <a:br>
              <a:rPr lang="bg-BG" dirty="0" smtClean="0"/>
            </a:br>
            <a:r>
              <a:rPr lang="bg-BG" dirty="0" smtClean="0"/>
              <a:t>БЮДЖЕТ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389" y="1478164"/>
            <a:ext cx="7796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g-BG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Изводи:</a:t>
            </a:r>
          </a:p>
          <a:p>
            <a:pPr>
              <a:defRPr/>
            </a:pPr>
            <a:r>
              <a:rPr lang="bg-BG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1.2019 година беше успешна във финансово отношение за  СУ „ Георги Измирлиев“ .</a:t>
            </a:r>
          </a:p>
          <a:p>
            <a:pPr>
              <a:defRPr/>
            </a:pPr>
            <a:r>
              <a:rPr lang="bg-BG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2.Спазени са всички договорености по КТД .</a:t>
            </a:r>
          </a:p>
          <a:p>
            <a:pPr>
              <a:defRPr/>
            </a:pPr>
            <a:r>
              <a:rPr lang="bg-BG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Изграден кабинет по природни науки , реновиран физкултурен салон , подобряване условията на работа по класни стаи и кабинети.</a:t>
            </a:r>
          </a:p>
          <a:p>
            <a:pPr>
              <a:defRPr/>
            </a:pPr>
            <a:r>
              <a:rPr lang="bg-BG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Училището премина в 2020 година с преходен остатък от 22 672 лв.</a:t>
            </a:r>
          </a:p>
          <a:p>
            <a:pPr>
              <a:defRPr/>
            </a:pPr>
            <a:r>
              <a:rPr lang="bg-BG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</a:t>
            </a:r>
            <a:endParaRPr lang="bg-BG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4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Преходен остатък от 2019 г.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Реновиране на класните стаи в новата сграда- стени, цокъл, колони, щори;</a:t>
            </a:r>
          </a:p>
          <a:p>
            <a:r>
              <a:rPr lang="bg-BG" dirty="0" smtClean="0"/>
              <a:t>Ремонт на стените на топлите връзки   към физкултурните салони;</a:t>
            </a:r>
          </a:p>
          <a:p>
            <a:r>
              <a:rPr lang="bg-BG" dirty="0" smtClean="0"/>
              <a:t>Изграждане на кътове за сядане за учениците и за родителите във фоайетата на училището;</a:t>
            </a:r>
          </a:p>
          <a:p>
            <a:r>
              <a:rPr lang="bg-BG" smtClean="0"/>
              <a:t>Частичен ремонт </a:t>
            </a:r>
            <a:r>
              <a:rPr lang="bg-BG" dirty="0" smtClean="0"/>
              <a:t>на големия физкултурен салон и прилежащите съблекални.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6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СУ „ГЕОРГИ ИЗМИРЛИЕВ“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bg-BG" altLang="en-US" b="1" dirty="0">
                <a:latin typeface="Arial" charset="0"/>
              </a:rPr>
              <a:t>БЮДЖЕТ 2019</a:t>
            </a:r>
          </a:p>
          <a:p>
            <a:pPr marL="4572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altLang="en-US" sz="2100" b="1" dirty="0">
                <a:latin typeface="Arial" charset="0"/>
              </a:rPr>
              <a:t>     </a:t>
            </a:r>
            <a:r>
              <a:rPr lang="bg-BG" altLang="en-US" sz="2100" b="1" dirty="0" smtClean="0">
                <a:latin typeface="Arial" charset="0"/>
              </a:rPr>
              <a:t>УТВЪРДЕН </a:t>
            </a:r>
            <a:r>
              <a:rPr lang="bg-BG" altLang="en-US" sz="2100" b="1" dirty="0">
                <a:latin typeface="Arial" charset="0"/>
              </a:rPr>
              <a:t>СЪС ЗАПОВЕД  РД 08 – 834 / 22.03.2019г.</a:t>
            </a:r>
            <a:endParaRPr lang="en-US" altLang="en-US" sz="2100" b="1" dirty="0">
              <a:latin typeface="Arial" charset="0"/>
            </a:endParaRPr>
          </a:p>
          <a:p>
            <a:pPr algn="ctr">
              <a:buFont typeface="Georgia" pitchFamily="18" charset="0"/>
              <a:buNone/>
              <a:defRPr/>
            </a:pPr>
            <a:r>
              <a:rPr lang="bg-BG" sz="2100" dirty="0"/>
              <a:t> 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/>
              <a:t>  На основание чл.44,ал.1,т.1,т.5 и ал.2 от ЗМСМА,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/>
              <a:t> т. 23 от Решение  №892от  Протокол № 54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/>
              <a:t> от 31.01.2019 г. на Общински съвет – Горна Оряховица,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/>
              <a:t> утвърдени формули за разпределението на бюджетите в делегираните от държавата дейности на функция „Образование” със заповед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/>
              <a:t>на Кмета на Общината № 845/ 28.02.2019 година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/>
              <a:t>и чл. </a:t>
            </a:r>
            <a:r>
              <a:rPr lang="en-US" dirty="0"/>
              <a:t>259 ал.1 </a:t>
            </a:r>
            <a:r>
              <a:rPr lang="en-US" dirty="0" err="1"/>
              <a:t>от</a:t>
            </a:r>
            <a:r>
              <a:rPr lang="en-US" dirty="0"/>
              <a:t> ЗПУО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СУ „ГЕОРГИ ИЗМИРЛИЕВ“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g-BG" altLang="en-US" dirty="0">
                <a:solidFill>
                  <a:srgbClr val="0000CC"/>
                </a:solidFill>
              </a:rPr>
              <a:t> </a:t>
            </a:r>
            <a:r>
              <a:rPr lang="bg-BG" altLang="en-US" dirty="0" smtClean="0">
                <a:solidFill>
                  <a:srgbClr val="0000CC"/>
                </a:solidFill>
              </a:rPr>
              <a:t>                                                         </a:t>
            </a:r>
            <a:r>
              <a:rPr lang="bg-BG" altLang="en-US" b="1" dirty="0" smtClean="0">
                <a:solidFill>
                  <a:srgbClr val="0000CC"/>
                </a:solidFill>
              </a:rPr>
              <a:t>ОТЧЕТ</a:t>
            </a:r>
            <a:endParaRPr lang="bg-BG" altLang="en-US" b="1" dirty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bg-BG" altLang="en-US" b="1" u="sng" dirty="0">
                <a:solidFill>
                  <a:srgbClr val="0000CC"/>
                </a:solidFill>
              </a:rPr>
              <a:t>по приходната част към </a:t>
            </a:r>
            <a:r>
              <a:rPr lang="bg-BG" altLang="en-US" b="1" u="sng" dirty="0" smtClean="0">
                <a:solidFill>
                  <a:srgbClr val="0000CC"/>
                </a:solidFill>
              </a:rPr>
              <a:t>31.12.2019 </a:t>
            </a:r>
            <a:r>
              <a:rPr lang="bg-BG" altLang="en-US" b="1" u="sng" dirty="0">
                <a:solidFill>
                  <a:srgbClr val="0000CC"/>
                </a:solidFill>
              </a:rPr>
              <a:t>година :</a:t>
            </a:r>
          </a:p>
          <a:p>
            <a:pPr>
              <a:buNone/>
            </a:pPr>
            <a:endParaRPr lang="bg-BG" altLang="en-US" b="1" u="sng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bg-BG" altLang="en-US" b="1" dirty="0">
                <a:solidFill>
                  <a:srgbClr val="0000CC"/>
                </a:solidFill>
              </a:rPr>
              <a:t>-   </a:t>
            </a:r>
            <a:r>
              <a:rPr lang="bg-BG" altLang="en-US" b="1" dirty="0" smtClean="0">
                <a:solidFill>
                  <a:srgbClr val="0000CC"/>
                </a:solidFill>
              </a:rPr>
              <a:t>  СУБСИДИИ                                                                2 276 997 </a:t>
            </a:r>
            <a:r>
              <a:rPr lang="bg-BG" altLang="en-US" b="1" dirty="0">
                <a:solidFill>
                  <a:srgbClr val="0000CC"/>
                </a:solidFill>
              </a:rPr>
              <a:t>лв.</a:t>
            </a:r>
          </a:p>
          <a:p>
            <a:pPr>
              <a:buFontTx/>
              <a:buChar char="-"/>
            </a:pPr>
            <a:r>
              <a:rPr lang="bg-BG" altLang="en-US" b="1" dirty="0">
                <a:solidFill>
                  <a:srgbClr val="0000CC"/>
                </a:solidFill>
              </a:rPr>
              <a:t>ПРИХОДИ ОТ  НАЕМ                                                    </a:t>
            </a:r>
            <a:r>
              <a:rPr lang="bg-BG" altLang="en-US" b="1" dirty="0" smtClean="0">
                <a:solidFill>
                  <a:srgbClr val="0000CC"/>
                </a:solidFill>
              </a:rPr>
              <a:t>   6011 </a:t>
            </a:r>
            <a:r>
              <a:rPr lang="bg-BG" altLang="en-US" b="1" dirty="0">
                <a:solidFill>
                  <a:srgbClr val="0000CC"/>
                </a:solidFill>
              </a:rPr>
              <a:t>лв. </a:t>
            </a:r>
          </a:p>
          <a:p>
            <a:pPr>
              <a:buFontTx/>
              <a:buChar char="-"/>
            </a:pPr>
            <a:r>
              <a:rPr lang="bg-BG" altLang="en-US" b="1" dirty="0">
                <a:solidFill>
                  <a:srgbClr val="0000CC"/>
                </a:solidFill>
              </a:rPr>
              <a:t>ДРУГИ НЕПРЕДВИДЕНИ                                              </a:t>
            </a:r>
            <a:r>
              <a:rPr lang="bg-BG" altLang="en-US" b="1" dirty="0" smtClean="0">
                <a:solidFill>
                  <a:srgbClr val="0000CC"/>
                </a:solidFill>
              </a:rPr>
              <a:t>  </a:t>
            </a:r>
            <a:r>
              <a:rPr lang="bg-BG" altLang="en-US" b="1" dirty="0">
                <a:solidFill>
                  <a:srgbClr val="0000CC"/>
                </a:solidFill>
              </a:rPr>
              <a:t>1 </a:t>
            </a:r>
            <a:r>
              <a:rPr lang="bg-BG" altLang="en-US" b="1" dirty="0" smtClean="0">
                <a:solidFill>
                  <a:srgbClr val="0000CC"/>
                </a:solidFill>
              </a:rPr>
              <a:t>068 </a:t>
            </a:r>
            <a:r>
              <a:rPr lang="bg-BG" altLang="en-US" b="1" dirty="0">
                <a:solidFill>
                  <a:srgbClr val="0000CC"/>
                </a:solidFill>
              </a:rPr>
              <a:t>лв.</a:t>
            </a:r>
          </a:p>
          <a:p>
            <a:pPr>
              <a:buFontTx/>
              <a:buChar char="-"/>
            </a:pPr>
            <a:r>
              <a:rPr lang="bg-BG" altLang="en-US" b="1" dirty="0">
                <a:solidFill>
                  <a:srgbClr val="0000CC"/>
                </a:solidFill>
              </a:rPr>
              <a:t>ПОСТЪПИЛИ ДАРЕНИЯ                                                </a:t>
            </a:r>
            <a:r>
              <a:rPr lang="bg-BG" altLang="en-US" b="1" dirty="0" smtClean="0">
                <a:solidFill>
                  <a:srgbClr val="0000CC"/>
                </a:solidFill>
              </a:rPr>
              <a:t> 3 482 </a:t>
            </a:r>
            <a:r>
              <a:rPr lang="bg-BG" altLang="en-US" b="1" dirty="0">
                <a:solidFill>
                  <a:srgbClr val="0000CC"/>
                </a:solidFill>
              </a:rPr>
              <a:t>лв.</a:t>
            </a:r>
          </a:p>
          <a:p>
            <a:pPr>
              <a:buFontTx/>
              <a:buChar char="-"/>
            </a:pPr>
            <a:r>
              <a:rPr lang="bg-BG" altLang="en-US" b="1" u="sng" dirty="0" smtClean="0">
                <a:solidFill>
                  <a:srgbClr val="0000CC"/>
                </a:solidFill>
              </a:rPr>
              <a:t>АГЕНЦИЯ „СОЦИАЛНО ПОДПОМАГАНЕ“                    200 </a:t>
            </a:r>
            <a:r>
              <a:rPr lang="bg-BG" altLang="en-US" b="1" u="sng" dirty="0">
                <a:solidFill>
                  <a:srgbClr val="0000CC"/>
                </a:solidFill>
              </a:rPr>
              <a:t>лв.</a:t>
            </a:r>
          </a:p>
          <a:p>
            <a:pPr>
              <a:buFontTx/>
              <a:buChar char="-"/>
            </a:pPr>
            <a:r>
              <a:rPr lang="bg-BG" altLang="en-US" b="1" dirty="0">
                <a:solidFill>
                  <a:srgbClr val="0000CC"/>
                </a:solidFill>
              </a:rPr>
              <a:t>ОБЩО ПРИХОДИ КЪМ </a:t>
            </a:r>
            <a:r>
              <a:rPr lang="bg-BG" altLang="en-US" b="1" dirty="0" smtClean="0">
                <a:solidFill>
                  <a:srgbClr val="0000CC"/>
                </a:solidFill>
              </a:rPr>
              <a:t>31.12.2019 </a:t>
            </a:r>
            <a:r>
              <a:rPr lang="bg-BG" altLang="en-US" b="1" dirty="0">
                <a:solidFill>
                  <a:srgbClr val="0000CC"/>
                </a:solidFill>
              </a:rPr>
              <a:t>година     </a:t>
            </a:r>
            <a:r>
              <a:rPr lang="bg-BG" altLang="en-US" b="1" dirty="0" smtClean="0">
                <a:solidFill>
                  <a:srgbClr val="0000CC"/>
                </a:solidFill>
              </a:rPr>
              <a:t>   2 287 758 </a:t>
            </a:r>
            <a:r>
              <a:rPr lang="bg-BG" altLang="en-US" b="1" dirty="0">
                <a:solidFill>
                  <a:srgbClr val="0000CC"/>
                </a:solidFill>
              </a:rPr>
              <a:t>лв.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721" y="1232670"/>
            <a:ext cx="81451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bg-BG" altLang="en-US" sz="1400" b="1" u="sng" dirty="0">
                <a:solidFill>
                  <a:srgbClr val="0070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ОТЧЕТ ПО РАЗХОДНАТА ЧАСТ </a:t>
            </a:r>
          </a:p>
          <a:p>
            <a:pPr>
              <a:spcBef>
                <a:spcPct val="0"/>
              </a:spcBef>
            </a:pPr>
            <a:endParaRPr lang="bg-BG" altLang="en-US" sz="1400" b="1" dirty="0">
              <a:solidFill>
                <a:srgbClr val="007033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bg-BG" altLang="en-US" sz="1400" b="1" dirty="0">
                <a:solidFill>
                  <a:srgbClr val="0070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РАЗХОДИ ЗА ЗАПЛАТИ, ОБЕЗЩЕТЕНИЯ И ОСИГУРИТЕЛНИ ВНОСКИ</a:t>
            </a:r>
          </a:p>
          <a:p>
            <a:pPr>
              <a:spcBef>
                <a:spcPct val="0"/>
              </a:spcBef>
            </a:pPr>
            <a:endParaRPr lang="bg-BG" altLang="en-US" sz="1400" b="1" dirty="0">
              <a:solidFill>
                <a:srgbClr val="007033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bg-BG" altLang="en-US" sz="1400" b="1" dirty="0">
                <a:solidFill>
                  <a:srgbClr val="0070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§01-00  Заплати и възнаграждения за персонала                                                       </a:t>
            </a:r>
            <a:r>
              <a:rPr lang="bg-BG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1 439 566                                                                                                                                </a:t>
            </a:r>
            <a:r>
              <a:rPr lang="en-US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endParaRPr lang="bg-BG" altLang="en-US" sz="1400" dirty="0">
              <a:solidFill>
                <a:srgbClr val="00703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bg-BG" altLang="en-US" sz="1400" dirty="0">
              <a:solidFill>
                <a:srgbClr val="007033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bg-BG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§02- </a:t>
            </a:r>
            <a:r>
              <a:rPr lang="bg-BG" altLang="en-US" sz="1400" b="1" dirty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00  Други възнаграждения и </a:t>
            </a:r>
            <a:r>
              <a:rPr lang="bg-BG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плащани </a:t>
            </a:r>
            <a:r>
              <a:rPr lang="bg-BG" altLang="en-US" sz="1400" b="1" dirty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на персонала         </a:t>
            </a:r>
            <a:r>
              <a:rPr lang="en-US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bg-BG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     </a:t>
            </a:r>
            <a:r>
              <a:rPr lang="en-US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bg-BG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77 527</a:t>
            </a:r>
            <a:r>
              <a:rPr lang="en-US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   </a:t>
            </a:r>
            <a:r>
              <a:rPr lang="bg-BG" altLang="en-US" sz="1400" b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      </a:t>
            </a:r>
            <a:endParaRPr lang="bg-BG" altLang="en-US" sz="1400" dirty="0">
              <a:solidFill>
                <a:srgbClr val="007033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bg-BG" altLang="en-US" sz="1400" i="1" dirty="0">
              <a:solidFill>
                <a:srgbClr val="00703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bg-BG" altLang="en-US" sz="1400" i="1" dirty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§02-02 Граждански договори                                                                                                 </a:t>
            </a:r>
            <a:r>
              <a:rPr lang="bg-BG" altLang="en-US" sz="1400" i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579</a:t>
            </a:r>
            <a:endParaRPr lang="bg-BG" altLang="en-US" sz="1400" i="1" dirty="0">
              <a:solidFill>
                <a:srgbClr val="00703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bg-BG" altLang="en-US" sz="1400" i="1" dirty="0">
              <a:solidFill>
                <a:srgbClr val="00703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bg-BG" altLang="en-US" sz="1400" i="1" dirty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§02-05 Изплатени суми от СБКО, за облекло и др.                                                       </a:t>
            </a:r>
            <a:r>
              <a:rPr lang="bg-BG" altLang="en-US" sz="1400" i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31 561                                                                                                                                                            </a:t>
            </a:r>
            <a:endParaRPr lang="bg-BG" altLang="en-US" sz="1400" dirty="0">
              <a:solidFill>
                <a:srgbClr val="007033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bg-BG" altLang="en-US" sz="1400" i="1" dirty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</a:t>
            </a:r>
          </a:p>
          <a:p>
            <a:pPr>
              <a:spcBef>
                <a:spcPct val="0"/>
              </a:spcBef>
            </a:pPr>
            <a:r>
              <a:rPr lang="bg-BG" altLang="en-US" sz="1400" i="1" dirty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§02- 08 Обезщетения на персонала с характер на възнаграждения                            </a:t>
            </a:r>
            <a:r>
              <a:rPr lang="bg-BG" altLang="en-US" sz="1400" i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37 652                                                                                                                                            </a:t>
            </a:r>
            <a:endParaRPr lang="bg-BG" altLang="en-US" sz="1400" dirty="0">
              <a:solidFill>
                <a:srgbClr val="007033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bg-BG" altLang="en-US" sz="1400" i="1" dirty="0">
              <a:solidFill>
                <a:srgbClr val="00703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bg-BG" altLang="en-US" sz="1400" i="1" dirty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§ 02-09  Други плащания и възнаграждения                                                                     </a:t>
            </a:r>
            <a:r>
              <a:rPr lang="bg-BG" altLang="en-US" sz="1400" i="1" dirty="0" smtClean="0">
                <a:solidFill>
                  <a:srgbClr val="00703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7735                                                                                                                                                                                                 </a:t>
            </a:r>
            <a:endParaRPr lang="bg-BG" altLang="en-US" sz="1400" dirty="0">
              <a:solidFill>
                <a:srgbClr val="007033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bg-BG" altLang="en-US" sz="1400" b="1" dirty="0">
              <a:solidFill>
                <a:srgbClr val="00703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6911" y="1519416"/>
            <a:ext cx="716394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altLang="en-US" sz="1100" u="sng" dirty="0">
                <a:solidFill>
                  <a:srgbClr val="0000CC"/>
                </a:solidFill>
              </a:rPr>
              <a:t>§ 10-00  ИЗДРЪЖКА                                                                                                                            </a:t>
            </a:r>
            <a:r>
              <a:rPr lang="bg-BG" altLang="en-US" sz="1100" u="sng" dirty="0" smtClean="0">
                <a:solidFill>
                  <a:srgbClr val="0000CC"/>
                </a:solidFill>
              </a:rPr>
              <a:t> 342 664                                                                  </a:t>
            </a:r>
            <a:r>
              <a:rPr lang="bg-BG" altLang="en-US" sz="1100" u="sng" dirty="0">
                <a:solidFill>
                  <a:srgbClr val="0000CC"/>
                </a:solidFill>
              </a:rPr>
              <a:t/>
            </a:r>
            <a:br>
              <a:rPr lang="bg-BG" altLang="en-US" sz="1100" u="sng" dirty="0">
                <a:solidFill>
                  <a:srgbClr val="0000CC"/>
                </a:solidFill>
              </a:rPr>
            </a:br>
            <a:r>
              <a:rPr lang="bg-BG" altLang="en-US" sz="1100" u="sng" dirty="0">
                <a:solidFill>
                  <a:srgbClr val="0000CC"/>
                </a:solidFill>
              </a:rPr>
              <a:t>                                                              </a:t>
            </a:r>
            <a:br>
              <a:rPr lang="bg-BG" altLang="en-US" sz="1100" u="sng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§10-11 Храна                                                                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 34226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§10- 13 Постелен инвентар и работна облекло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5446                                                                                    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§10-14 Учебни и научно-изследователски разходи и книги за библиотеката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28669                                                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§10-15 Материали                                                      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42915                                                                                                                                  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 10-16 Вода, горива и енергия                               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 84713                                                                                                                           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 10-20 Разходи за външни услуги                          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 89376                                                                                                                    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 10-30 Текущ ремонт                                                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24441                                                                                                                               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 10-51 Командировки в страната                          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1227                                                                                                                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 10-63 Разходи за застраховки                                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3837                                                                                                                      </a:t>
            </a: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dirty="0">
                <a:solidFill>
                  <a:srgbClr val="0000CC"/>
                </a:solidFill>
              </a:rPr>
              <a:t/>
            </a:r>
            <a:br>
              <a:rPr lang="bg-BG" altLang="en-US" sz="1100" dirty="0">
                <a:solidFill>
                  <a:srgbClr val="0000CC"/>
                </a:solidFill>
              </a:rPr>
            </a:br>
            <a:r>
              <a:rPr lang="bg-BG" altLang="en-US" sz="1100" i="1" dirty="0">
                <a:solidFill>
                  <a:srgbClr val="0000CC"/>
                </a:solidFill>
              </a:rPr>
              <a:t>§ 10-91 СБКО                                                                                                                                           </a:t>
            </a:r>
            <a:r>
              <a:rPr lang="bg-BG" altLang="en-US" sz="1100" i="1" dirty="0" smtClean="0">
                <a:solidFill>
                  <a:srgbClr val="0000CC"/>
                </a:solidFill>
              </a:rPr>
              <a:t> 27814</a:t>
            </a:r>
            <a:endParaRPr lang="bg-BG" altLang="en-US" sz="11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6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0018" y="1636295"/>
            <a:ext cx="76520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bg-BG" altLang="en-US" b="1" dirty="0">
                <a:solidFill>
                  <a:srgbClr val="007033"/>
                </a:solidFill>
              </a:rPr>
              <a:t>ДРУГИ ПЛАНИРАНИ РАЗХОДИ :</a:t>
            </a:r>
          </a:p>
          <a:p>
            <a:pPr>
              <a:buFont typeface="Arial" panose="020B0604020202020204" pitchFamily="34" charset="0"/>
              <a:buNone/>
            </a:pPr>
            <a:endParaRPr lang="bg-BG" altLang="en-US" b="1" dirty="0">
              <a:solidFill>
                <a:srgbClr val="007033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bg-BG" altLang="en-US" dirty="0">
                <a:solidFill>
                  <a:srgbClr val="007033"/>
                </a:solidFill>
              </a:rPr>
              <a:t>     §19 – 00 ПЛАТЕНИ ДАНЪЦИ,ТАКСИ И АДМИНИСТРАТИВНИ САНКЦИИ                                                                                             </a:t>
            </a:r>
            <a:br>
              <a:rPr lang="bg-BG" altLang="en-US" dirty="0">
                <a:solidFill>
                  <a:srgbClr val="007033"/>
                </a:solidFill>
              </a:rPr>
            </a:br>
            <a:r>
              <a:rPr lang="bg-BG" altLang="en-US" dirty="0">
                <a:solidFill>
                  <a:srgbClr val="007033"/>
                </a:solidFill>
              </a:rPr>
              <a:t/>
            </a:r>
            <a:br>
              <a:rPr lang="bg-BG" altLang="en-US" dirty="0">
                <a:solidFill>
                  <a:srgbClr val="007033"/>
                </a:solidFill>
              </a:rPr>
            </a:br>
            <a:r>
              <a:rPr lang="bg-BG" altLang="en-US" i="1" dirty="0">
                <a:solidFill>
                  <a:srgbClr val="007033"/>
                </a:solidFill>
              </a:rPr>
              <a:t> § 19-01  Платени държавни данъци, такси, наказателни лихви и административни санкции                                                     </a:t>
            </a:r>
            <a:r>
              <a:rPr lang="bg-BG" altLang="en-US" i="1" dirty="0" smtClean="0">
                <a:solidFill>
                  <a:srgbClr val="007033"/>
                </a:solidFill>
              </a:rPr>
              <a:t>333</a:t>
            </a:r>
            <a:r>
              <a:rPr lang="en-US" altLang="en-US" i="1" dirty="0" smtClean="0">
                <a:solidFill>
                  <a:srgbClr val="007033"/>
                </a:solidFill>
              </a:rPr>
              <a:t> </a:t>
            </a:r>
            <a:r>
              <a:rPr lang="bg-BG" altLang="en-US" i="1" dirty="0" smtClean="0">
                <a:solidFill>
                  <a:srgbClr val="007033"/>
                </a:solidFill>
              </a:rPr>
              <a:t>лв.                                                                                  </a:t>
            </a:r>
            <a:r>
              <a:rPr lang="bg-BG" altLang="en-US" dirty="0">
                <a:solidFill>
                  <a:srgbClr val="007033"/>
                </a:solidFill>
              </a:rPr>
              <a:t/>
            </a:r>
            <a:br>
              <a:rPr lang="bg-BG" altLang="en-US" dirty="0">
                <a:solidFill>
                  <a:srgbClr val="007033"/>
                </a:solidFill>
              </a:rPr>
            </a:br>
            <a:endParaRPr lang="bg-BG" altLang="en-US" dirty="0">
              <a:solidFill>
                <a:srgbClr val="007033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bg-BG" altLang="en-US" i="1" dirty="0">
                <a:solidFill>
                  <a:srgbClr val="007033"/>
                </a:solidFill>
              </a:rPr>
              <a:t>     § 19-81  Платени общински данъци, такси, наказателни лихви и административни санкции   - такса смет                      16 </a:t>
            </a:r>
            <a:r>
              <a:rPr lang="bg-BG" altLang="en-US" i="1" dirty="0" smtClean="0">
                <a:solidFill>
                  <a:srgbClr val="007033"/>
                </a:solidFill>
              </a:rPr>
              <a:t>599 </a:t>
            </a:r>
            <a:r>
              <a:rPr lang="bg-BG" altLang="en-US" i="1" dirty="0">
                <a:solidFill>
                  <a:srgbClr val="007033"/>
                </a:solidFill>
              </a:rPr>
              <a:t>лв.</a:t>
            </a:r>
            <a:br>
              <a:rPr lang="bg-BG" altLang="en-US" i="1" dirty="0">
                <a:solidFill>
                  <a:srgbClr val="007033"/>
                </a:solidFill>
              </a:rPr>
            </a:br>
            <a:endParaRPr lang="en-US" dirty="0">
              <a:solidFill>
                <a:srgbClr val="007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8297" y="1964711"/>
            <a:ext cx="78357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bg-BG" altLang="en-US" b="1" u="sng" dirty="0">
                <a:solidFill>
                  <a:srgbClr val="002060"/>
                </a:solidFill>
              </a:rPr>
              <a:t>РАЗХОДИ ЗА  СТИПЕНДИИ</a:t>
            </a:r>
          </a:p>
          <a:p>
            <a:pPr>
              <a:buFont typeface="Arial" panose="020B0604020202020204" pitchFamily="34" charset="0"/>
              <a:buNone/>
            </a:pPr>
            <a:endParaRPr lang="bg-BG" altLang="en-US" b="1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bg-BG" altLang="en-US" b="1" dirty="0">
                <a:solidFill>
                  <a:srgbClr val="002060"/>
                </a:solidFill>
              </a:rPr>
              <a:t>    § 40 – 00 СТИПЕНДИИ                                   </a:t>
            </a:r>
            <a:r>
              <a:rPr lang="bg-BG" altLang="en-US" b="1" dirty="0" smtClean="0">
                <a:solidFill>
                  <a:srgbClr val="002060"/>
                </a:solidFill>
              </a:rPr>
              <a:t>41 230 лв.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635" y="1347537"/>
            <a:ext cx="782269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bg-BG" altLang="en-US" dirty="0">
                <a:solidFill>
                  <a:srgbClr val="002060"/>
                </a:solidFill>
              </a:rPr>
              <a:t>В </a:t>
            </a:r>
            <a:r>
              <a:rPr lang="bg-BG" altLang="en-US" dirty="0" smtClean="0">
                <a:solidFill>
                  <a:srgbClr val="002060"/>
                </a:solidFill>
              </a:rPr>
              <a:t> </a:t>
            </a:r>
            <a:r>
              <a:rPr lang="bg-BG" altLang="en-US" dirty="0">
                <a:solidFill>
                  <a:srgbClr val="002060"/>
                </a:solidFill>
              </a:rPr>
              <a:t>2019 година   са  спазени всички договорености по КТД и ВПОРЗ в СУ „Георги Измирлиев“ </a:t>
            </a:r>
            <a:r>
              <a:rPr lang="bg-BG" altLang="en-US" dirty="0" smtClean="0">
                <a:solidFill>
                  <a:srgbClr val="002060"/>
                </a:solidFill>
              </a:rPr>
              <a:t>:</a:t>
            </a:r>
            <a:endParaRPr lang="en-US" altLang="en-US" dirty="0" smtClean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endParaRPr lang="bg-BG" altLang="en-US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bg-BG" altLang="en-US" sz="1600" dirty="0">
                <a:solidFill>
                  <a:srgbClr val="002060"/>
                </a:solidFill>
              </a:rPr>
              <a:t>- </a:t>
            </a:r>
            <a:r>
              <a:rPr lang="bg-BG" altLang="en-US" sz="1600" dirty="0" smtClean="0">
                <a:solidFill>
                  <a:srgbClr val="002060"/>
                </a:solidFill>
              </a:rPr>
              <a:t>Получени </a:t>
            </a:r>
            <a:r>
              <a:rPr lang="bg-BG" altLang="en-US" sz="1600" dirty="0">
                <a:solidFill>
                  <a:srgbClr val="002060"/>
                </a:solidFill>
              </a:rPr>
              <a:t>награди от директора по случай празника на </a:t>
            </a:r>
            <a:r>
              <a:rPr lang="bg-BG" altLang="en-US" sz="1600" dirty="0" smtClean="0">
                <a:solidFill>
                  <a:srgbClr val="002060"/>
                </a:solidFill>
              </a:rPr>
              <a:t>училището -                 13 600 лв.</a:t>
            </a:r>
            <a:endParaRPr lang="bg-BG" altLang="en-US" sz="16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bg-BG" altLang="en-US" sz="1600" dirty="0">
                <a:solidFill>
                  <a:srgbClr val="002060"/>
                </a:solidFill>
              </a:rPr>
              <a:t>Изплатени средства за представително облекло в максимален </a:t>
            </a:r>
            <a:r>
              <a:rPr lang="bg-BG" altLang="en-US" sz="1600" dirty="0" smtClean="0">
                <a:solidFill>
                  <a:srgbClr val="002060"/>
                </a:solidFill>
              </a:rPr>
              <a:t>размер-            27 720 лв.</a:t>
            </a:r>
            <a:endParaRPr lang="bg-BG" altLang="en-US" sz="16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bg-BG" altLang="en-US" sz="1600" dirty="0">
                <a:solidFill>
                  <a:srgbClr val="002060"/>
                </a:solidFill>
              </a:rPr>
              <a:t>Получено ДТВ за </a:t>
            </a:r>
            <a:r>
              <a:rPr lang="bg-BG" altLang="en-US" sz="1600" dirty="0" smtClean="0">
                <a:solidFill>
                  <a:srgbClr val="002060"/>
                </a:solidFill>
              </a:rPr>
              <a:t> 24 </a:t>
            </a:r>
            <a:r>
              <a:rPr lang="bg-BG" altLang="en-US" sz="1600" dirty="0">
                <a:solidFill>
                  <a:srgbClr val="002060"/>
                </a:solidFill>
              </a:rPr>
              <a:t>май </a:t>
            </a:r>
            <a:r>
              <a:rPr lang="bg-BG" altLang="en-US" sz="1600" dirty="0" smtClean="0">
                <a:solidFill>
                  <a:srgbClr val="002060"/>
                </a:solidFill>
              </a:rPr>
              <a:t>                                                                                                  23 504 лв.</a:t>
            </a:r>
            <a:endParaRPr lang="bg-BG" altLang="en-US" sz="1600" dirty="0">
              <a:solidFill>
                <a:srgbClr val="002060"/>
              </a:solidFill>
            </a:endParaRPr>
          </a:p>
          <a:p>
            <a:r>
              <a:rPr lang="bg-BG" altLang="en-US" sz="1600" dirty="0" smtClean="0">
                <a:solidFill>
                  <a:srgbClr val="002060"/>
                </a:solidFill>
              </a:rPr>
              <a:t>                                   15 септември                                                                                      27 527 лв.</a:t>
            </a:r>
          </a:p>
          <a:p>
            <a:r>
              <a:rPr lang="bg-BG" altLang="en-US" sz="1600" dirty="0" smtClean="0">
                <a:solidFill>
                  <a:srgbClr val="002060"/>
                </a:solidFill>
              </a:rPr>
              <a:t>                                   </a:t>
            </a:r>
            <a:r>
              <a:rPr lang="bg-BG" altLang="en-US" sz="1600" u="sng" dirty="0" smtClean="0">
                <a:solidFill>
                  <a:srgbClr val="002060"/>
                </a:solidFill>
              </a:rPr>
              <a:t>Коледа                                                                                                  77 267 лв.</a:t>
            </a:r>
          </a:p>
          <a:p>
            <a:r>
              <a:rPr lang="bg-BG" altLang="en-US" sz="1600" dirty="0">
                <a:solidFill>
                  <a:srgbClr val="002060"/>
                </a:solidFill>
              </a:rPr>
              <a:t> </a:t>
            </a:r>
            <a:r>
              <a:rPr lang="bg-BG" altLang="en-US" sz="1600" dirty="0" smtClean="0">
                <a:solidFill>
                  <a:srgbClr val="002060"/>
                </a:solidFill>
              </a:rPr>
              <a:t>                                 Общо за ДТВ                                                                                      </a:t>
            </a:r>
            <a:r>
              <a:rPr lang="bg-BG" altLang="en-US" sz="1600" b="1" dirty="0" smtClean="0">
                <a:solidFill>
                  <a:srgbClr val="002060"/>
                </a:solidFill>
              </a:rPr>
              <a:t>169 618 лв.</a:t>
            </a:r>
            <a:endParaRPr lang="bg-BG" altLang="en-US" sz="16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bg-BG" altLang="en-US" sz="1600" dirty="0">
                <a:solidFill>
                  <a:srgbClr val="002060"/>
                </a:solidFill>
              </a:rPr>
              <a:t>Ползване на средствата от СБКО според взето решение на Общо </a:t>
            </a:r>
            <a:r>
              <a:rPr lang="bg-BG" altLang="en-US" sz="1600" dirty="0" smtClean="0">
                <a:solidFill>
                  <a:srgbClr val="002060"/>
                </a:solidFill>
              </a:rPr>
              <a:t>събрание     28 010 лв.</a:t>
            </a:r>
            <a:endParaRPr lang="bg-BG" altLang="en-US" sz="16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bg-BG" altLang="en-US" sz="1600" dirty="0">
                <a:solidFill>
                  <a:srgbClr val="FF0000"/>
                </a:solidFill>
              </a:rPr>
              <a:t>Плащане на транспортни разходи </a:t>
            </a:r>
            <a:r>
              <a:rPr lang="bg-BG" altLang="en-US" sz="1600" dirty="0">
                <a:solidFill>
                  <a:srgbClr val="002060"/>
                </a:solidFill>
              </a:rPr>
              <a:t>и всички видове възнаграждения за </a:t>
            </a:r>
            <a:r>
              <a:rPr lang="bg-BG" altLang="en-US" dirty="0">
                <a:solidFill>
                  <a:srgbClr val="002060"/>
                </a:solidFill>
              </a:rPr>
              <a:t>положен допълнителен труд .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6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769" y="1574417"/>
            <a:ext cx="770021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g-BG" sz="2800" u="sng" dirty="0">
                <a:solidFill>
                  <a:srgbClr val="007033"/>
                </a:solidFill>
              </a:rPr>
              <a:t>Отчет на средствата за СБКО </a:t>
            </a:r>
          </a:p>
          <a:p>
            <a:pPr>
              <a:defRPr/>
            </a:pPr>
            <a:r>
              <a:rPr lang="bg-BG" b="1" dirty="0">
                <a:solidFill>
                  <a:srgbClr val="007033"/>
                </a:solidFill>
              </a:rPr>
              <a:t>План за 2019 година  -                                                </a:t>
            </a:r>
            <a:r>
              <a:rPr lang="en-US" b="1" dirty="0" smtClean="0">
                <a:solidFill>
                  <a:srgbClr val="007033"/>
                </a:solidFill>
              </a:rPr>
              <a:t> </a:t>
            </a:r>
            <a:r>
              <a:rPr lang="bg-BG" b="1" dirty="0" smtClean="0">
                <a:solidFill>
                  <a:srgbClr val="007033"/>
                </a:solidFill>
              </a:rPr>
              <a:t> 28  110 </a:t>
            </a:r>
            <a:r>
              <a:rPr lang="bg-BG" b="1" dirty="0">
                <a:solidFill>
                  <a:srgbClr val="007033"/>
                </a:solidFill>
              </a:rPr>
              <a:t>лв.</a:t>
            </a:r>
          </a:p>
          <a:p>
            <a:pPr>
              <a:defRPr/>
            </a:pPr>
            <a:r>
              <a:rPr lang="bg-BG" b="1" dirty="0">
                <a:solidFill>
                  <a:srgbClr val="007033"/>
                </a:solidFill>
              </a:rPr>
              <a:t>Изразходени към </a:t>
            </a:r>
            <a:r>
              <a:rPr lang="bg-BG" b="1" dirty="0" smtClean="0">
                <a:solidFill>
                  <a:srgbClr val="007033"/>
                </a:solidFill>
              </a:rPr>
              <a:t>31.12.2019                                    </a:t>
            </a:r>
            <a:r>
              <a:rPr lang="bg-BG" b="1" dirty="0" smtClean="0">
                <a:solidFill>
                  <a:srgbClr val="007033"/>
                </a:solidFill>
              </a:rPr>
              <a:t>  </a:t>
            </a:r>
            <a:r>
              <a:rPr lang="bg-BG" b="1" dirty="0" smtClean="0">
                <a:solidFill>
                  <a:srgbClr val="007033"/>
                </a:solidFill>
              </a:rPr>
              <a:t>28</a:t>
            </a:r>
            <a:r>
              <a:rPr lang="en-US" b="1" dirty="0" smtClean="0">
                <a:solidFill>
                  <a:srgbClr val="007033"/>
                </a:solidFill>
              </a:rPr>
              <a:t> </a:t>
            </a:r>
            <a:r>
              <a:rPr lang="bg-BG" b="1" dirty="0" smtClean="0">
                <a:solidFill>
                  <a:srgbClr val="007033"/>
                </a:solidFill>
              </a:rPr>
              <a:t> 010 </a:t>
            </a:r>
            <a:r>
              <a:rPr lang="bg-BG" b="1" dirty="0">
                <a:solidFill>
                  <a:srgbClr val="007033"/>
                </a:solidFill>
              </a:rPr>
              <a:t>лв.</a:t>
            </a:r>
            <a:endParaRPr lang="bg-BG" u="sng" dirty="0">
              <a:solidFill>
                <a:srgbClr val="007033"/>
              </a:solidFill>
            </a:endParaRPr>
          </a:p>
          <a:p>
            <a:pPr>
              <a:buFontTx/>
              <a:buChar char="-"/>
              <a:defRPr/>
            </a:pPr>
            <a:r>
              <a:rPr lang="bg-BG" dirty="0" smtClean="0">
                <a:solidFill>
                  <a:srgbClr val="007033"/>
                </a:solidFill>
              </a:rPr>
              <a:t>6 </a:t>
            </a:r>
            <a:r>
              <a:rPr lang="bg-BG" dirty="0">
                <a:solidFill>
                  <a:srgbClr val="007033"/>
                </a:solidFill>
              </a:rPr>
              <a:t>х 250 лв.  За „ Зло и Добро“                                      </a:t>
            </a:r>
            <a:r>
              <a:rPr lang="bg-BG" dirty="0" smtClean="0">
                <a:solidFill>
                  <a:srgbClr val="007033"/>
                </a:solidFill>
              </a:rPr>
              <a:t> 1</a:t>
            </a:r>
            <a:r>
              <a:rPr lang="en-US" dirty="0" smtClean="0">
                <a:solidFill>
                  <a:srgbClr val="007033"/>
                </a:solidFill>
              </a:rPr>
              <a:t> </a:t>
            </a:r>
            <a:r>
              <a:rPr lang="bg-BG" dirty="0" smtClean="0">
                <a:solidFill>
                  <a:srgbClr val="007033"/>
                </a:solidFill>
              </a:rPr>
              <a:t>  50</a:t>
            </a:r>
            <a:r>
              <a:rPr lang="en-US" dirty="0" smtClean="0">
                <a:solidFill>
                  <a:srgbClr val="007033"/>
                </a:solidFill>
              </a:rPr>
              <a:t>0</a:t>
            </a:r>
            <a:r>
              <a:rPr lang="bg-BG" dirty="0" smtClean="0">
                <a:solidFill>
                  <a:srgbClr val="007033"/>
                </a:solidFill>
              </a:rPr>
              <a:t> </a:t>
            </a:r>
            <a:r>
              <a:rPr lang="bg-BG" dirty="0">
                <a:solidFill>
                  <a:srgbClr val="007033"/>
                </a:solidFill>
              </a:rPr>
              <a:t>лв.</a:t>
            </a:r>
          </a:p>
          <a:p>
            <a:pPr>
              <a:buFontTx/>
              <a:buChar char="-"/>
              <a:defRPr/>
            </a:pPr>
            <a:r>
              <a:rPr lang="bg-BG" dirty="0">
                <a:solidFill>
                  <a:srgbClr val="007033"/>
                </a:solidFill>
              </a:rPr>
              <a:t>Празнична вечеря за Празника на училището      </a:t>
            </a:r>
            <a:r>
              <a:rPr lang="en-US" dirty="0" smtClean="0">
                <a:solidFill>
                  <a:srgbClr val="007033"/>
                </a:solidFill>
              </a:rPr>
              <a:t> </a:t>
            </a:r>
            <a:r>
              <a:rPr lang="bg-BG" dirty="0" smtClean="0">
                <a:solidFill>
                  <a:srgbClr val="007033"/>
                </a:solidFill>
              </a:rPr>
              <a:t> 2 </a:t>
            </a:r>
            <a:r>
              <a:rPr lang="en-US" dirty="0" smtClean="0">
                <a:solidFill>
                  <a:srgbClr val="007033"/>
                </a:solidFill>
              </a:rPr>
              <a:t> </a:t>
            </a:r>
            <a:r>
              <a:rPr lang="bg-BG" dirty="0" smtClean="0">
                <a:solidFill>
                  <a:srgbClr val="007033"/>
                </a:solidFill>
              </a:rPr>
              <a:t>617 </a:t>
            </a:r>
            <a:r>
              <a:rPr lang="bg-BG" dirty="0">
                <a:solidFill>
                  <a:srgbClr val="007033"/>
                </a:solidFill>
              </a:rPr>
              <a:t>лв.</a:t>
            </a:r>
          </a:p>
          <a:p>
            <a:pPr>
              <a:buFontTx/>
              <a:buChar char="-"/>
              <a:defRPr/>
            </a:pPr>
            <a:r>
              <a:rPr lang="bg-BG" dirty="0">
                <a:solidFill>
                  <a:srgbClr val="007033"/>
                </a:solidFill>
              </a:rPr>
              <a:t>Тридневна екскурзия  на Златни пясъци                 </a:t>
            </a:r>
            <a:r>
              <a:rPr lang="bg-BG" dirty="0" smtClean="0">
                <a:solidFill>
                  <a:srgbClr val="007033"/>
                </a:solidFill>
              </a:rPr>
              <a:t> 7 </a:t>
            </a:r>
            <a:r>
              <a:rPr lang="en-US" dirty="0" smtClean="0">
                <a:solidFill>
                  <a:srgbClr val="007033"/>
                </a:solidFill>
              </a:rPr>
              <a:t> </a:t>
            </a:r>
            <a:r>
              <a:rPr lang="bg-BG" dirty="0" smtClean="0">
                <a:solidFill>
                  <a:srgbClr val="007033"/>
                </a:solidFill>
              </a:rPr>
              <a:t>293 </a:t>
            </a:r>
            <a:r>
              <a:rPr lang="bg-BG" dirty="0">
                <a:solidFill>
                  <a:srgbClr val="007033"/>
                </a:solidFill>
              </a:rPr>
              <a:t>лв. </a:t>
            </a:r>
          </a:p>
          <a:p>
            <a:pPr>
              <a:buFontTx/>
              <a:buChar char="-"/>
              <a:defRPr/>
            </a:pPr>
            <a:r>
              <a:rPr lang="bg-BG" dirty="0">
                <a:solidFill>
                  <a:srgbClr val="007033"/>
                </a:solidFill>
              </a:rPr>
              <a:t> Тридневна екскурзия  в Румъния                           </a:t>
            </a:r>
            <a:r>
              <a:rPr lang="en-US" dirty="0" smtClean="0">
                <a:solidFill>
                  <a:srgbClr val="007033"/>
                </a:solidFill>
              </a:rPr>
              <a:t> </a:t>
            </a:r>
            <a:r>
              <a:rPr lang="bg-BG" dirty="0" smtClean="0">
                <a:solidFill>
                  <a:srgbClr val="007033"/>
                </a:solidFill>
              </a:rPr>
              <a:t>11 </a:t>
            </a:r>
            <a:r>
              <a:rPr lang="bg-BG" dirty="0">
                <a:solidFill>
                  <a:srgbClr val="007033"/>
                </a:solidFill>
              </a:rPr>
              <a:t>200 лв. </a:t>
            </a:r>
            <a:endParaRPr lang="bg-BG" dirty="0" smtClean="0">
              <a:solidFill>
                <a:srgbClr val="007033"/>
              </a:solidFill>
            </a:endParaRPr>
          </a:p>
          <a:p>
            <a:pPr>
              <a:buFontTx/>
              <a:buChar char="-"/>
              <a:defRPr/>
            </a:pPr>
            <a:r>
              <a:rPr lang="bg-BG" dirty="0" smtClean="0">
                <a:solidFill>
                  <a:srgbClr val="007033"/>
                </a:solidFill>
              </a:rPr>
              <a:t>Двудневна екскурзия в Казанлък                               5 400 лв.</a:t>
            </a:r>
            <a:endParaRPr lang="bg-BG" dirty="0">
              <a:solidFill>
                <a:srgbClr val="007033"/>
              </a:solidFill>
            </a:endParaRPr>
          </a:p>
          <a:p>
            <a:pPr>
              <a:defRPr/>
            </a:pPr>
            <a:r>
              <a:rPr lang="bg-BG" dirty="0">
                <a:solidFill>
                  <a:srgbClr val="007033"/>
                </a:solidFill>
              </a:rPr>
              <a:t>                                   </a:t>
            </a:r>
            <a:r>
              <a:rPr lang="bg-BG" b="1" dirty="0" smtClean="0">
                <a:solidFill>
                  <a:srgbClr val="007033"/>
                </a:solidFill>
              </a:rPr>
              <a:t>ОБЩО </a:t>
            </a:r>
            <a:r>
              <a:rPr lang="bg-BG" b="1" dirty="0">
                <a:solidFill>
                  <a:srgbClr val="007033"/>
                </a:solidFill>
              </a:rPr>
              <a:t>КЪМ </a:t>
            </a:r>
            <a:r>
              <a:rPr lang="bg-BG" b="1" dirty="0" smtClean="0">
                <a:solidFill>
                  <a:srgbClr val="007033"/>
                </a:solidFill>
              </a:rPr>
              <a:t>31.12.2019 г.      </a:t>
            </a:r>
            <a:r>
              <a:rPr lang="bg-BG" b="1" dirty="0">
                <a:solidFill>
                  <a:srgbClr val="007033"/>
                </a:solidFill>
              </a:rPr>
              <a:t>-  </a:t>
            </a:r>
            <a:r>
              <a:rPr lang="en-US" b="1" dirty="0" smtClean="0">
                <a:solidFill>
                  <a:srgbClr val="007033"/>
                </a:solidFill>
              </a:rPr>
              <a:t>2</a:t>
            </a:r>
            <a:r>
              <a:rPr lang="bg-BG" b="1" dirty="0" smtClean="0">
                <a:solidFill>
                  <a:srgbClr val="007033"/>
                </a:solidFill>
              </a:rPr>
              <a:t>8</a:t>
            </a:r>
            <a:r>
              <a:rPr lang="en-US" b="1" dirty="0" smtClean="0">
                <a:solidFill>
                  <a:srgbClr val="007033"/>
                </a:solidFill>
              </a:rPr>
              <a:t> </a:t>
            </a:r>
            <a:r>
              <a:rPr lang="en-US" b="1" dirty="0">
                <a:solidFill>
                  <a:srgbClr val="007033"/>
                </a:solidFill>
              </a:rPr>
              <a:t>110 </a:t>
            </a:r>
            <a:r>
              <a:rPr lang="bg-BG" b="1" dirty="0">
                <a:solidFill>
                  <a:srgbClr val="007033"/>
                </a:solidFill>
              </a:rPr>
              <a:t>лв. </a:t>
            </a:r>
          </a:p>
          <a:p>
            <a:pPr>
              <a:defRPr/>
            </a:pPr>
            <a:r>
              <a:rPr lang="bg-BG" b="1" dirty="0" smtClean="0">
                <a:solidFill>
                  <a:srgbClr val="007033"/>
                </a:solidFill>
              </a:rPr>
              <a:t>Остатък </a:t>
            </a:r>
            <a:r>
              <a:rPr lang="bg-BG" b="1" dirty="0">
                <a:solidFill>
                  <a:srgbClr val="007033"/>
                </a:solidFill>
              </a:rPr>
              <a:t>в</a:t>
            </a:r>
            <a:r>
              <a:rPr lang="bg-BG" b="1" dirty="0" smtClean="0">
                <a:solidFill>
                  <a:srgbClr val="007033"/>
                </a:solidFill>
              </a:rPr>
              <a:t> </a:t>
            </a:r>
            <a:r>
              <a:rPr lang="bg-BG" b="1" dirty="0">
                <a:solidFill>
                  <a:srgbClr val="007033"/>
                </a:solidFill>
              </a:rPr>
              <a:t>края на 2019 </a:t>
            </a:r>
            <a:r>
              <a:rPr lang="bg-BG" b="1" dirty="0" smtClean="0">
                <a:solidFill>
                  <a:srgbClr val="007033"/>
                </a:solidFill>
              </a:rPr>
              <a:t>г</a:t>
            </a:r>
            <a:r>
              <a:rPr lang="en-US" b="1" dirty="0" smtClean="0">
                <a:solidFill>
                  <a:srgbClr val="007033"/>
                </a:solidFill>
              </a:rPr>
              <a:t>. </a:t>
            </a:r>
            <a:r>
              <a:rPr lang="bg-BG" b="1" dirty="0" smtClean="0">
                <a:solidFill>
                  <a:srgbClr val="007033"/>
                </a:solidFill>
              </a:rPr>
              <a:t>                                                 </a:t>
            </a:r>
            <a:r>
              <a:rPr lang="bg-BG" b="1" u="sng" dirty="0" smtClean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  <a:r>
              <a:rPr lang="bg-BG" b="1" u="sng" dirty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лв.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2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On-screen Show (16:9)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Office Theme</vt:lpstr>
      <vt:lpstr>ОТЧЕТ  ЗА ИЗПЪЛНЕНИЕТО НА  БЮДЖЕТ 2019</vt:lpstr>
      <vt:lpstr>СУ „ГЕОРГИ ИЗМИРЛИЕВ“</vt:lpstr>
      <vt:lpstr>СУ „ГЕОРГИ ИЗМИРЛИЕВ“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Преходен остатък от 2019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2020-01-29T07:22:43Z</dcterms:modified>
</cp:coreProperties>
</file>